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4" r:id="rId7"/>
    <p:sldId id="267" r:id="rId8"/>
    <p:sldId id="268" r:id="rId9"/>
    <p:sldId id="269" r:id="rId10"/>
    <p:sldId id="266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303" r:id="rId31"/>
    <p:sldId id="304" r:id="rId32"/>
    <p:sldId id="289" r:id="rId33"/>
    <p:sldId id="295" r:id="rId34"/>
    <p:sldId id="290" r:id="rId35"/>
    <p:sldId id="291" r:id="rId36"/>
    <p:sldId id="292" r:id="rId37"/>
    <p:sldId id="293" r:id="rId38"/>
    <p:sldId id="294" r:id="rId39"/>
    <p:sldId id="296" r:id="rId40"/>
    <p:sldId id="297" r:id="rId41"/>
    <p:sldId id="298" r:id="rId42"/>
    <p:sldId id="299" r:id="rId43"/>
    <p:sldId id="300" r:id="rId44"/>
    <p:sldId id="301" r:id="rId45"/>
    <p:sldId id="30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4610" autoAdjust="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19.png>
</file>

<file path=ppt/media/image2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C15E57-A32D-47D9-B7E4-093E1AF4199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F25C7A-8CB7-4555-8213-A8AE0926C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234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Mapper a program that perform map() data node -&gt; multiple mapper -&gt;multiple reducers (4:1) container (v2) slot (v1)</a:t>
            </a:r>
          </a:p>
          <a:p>
            <a:r>
              <a:rPr lang="en-US" dirty="0"/>
              <a:t>Reduce()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25C7A-8CB7-4555-8213-A8AE0926C78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729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25C7A-8CB7-4555-8213-A8AE0926C78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57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Node-1: Two mapper on the same File sorted  (input 1)</a:t>
            </a:r>
          </a:p>
          <a:p>
            <a:r>
              <a:rPr lang="en-US" dirty="0"/>
              <a:t>Node2: big file (input, 1)</a:t>
            </a:r>
          </a:p>
          <a:p>
            <a:r>
              <a:rPr lang="en-US" dirty="0"/>
              <a:t>Input, [1, 1]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25C7A-8CB7-4555-8213-A8AE0926C78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70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spill key/value pairs stored in the buffer to hard disk, partition, sort </a:t>
            </a:r>
          </a:p>
          <a:p>
            <a:r>
              <a:rPr lang="en-US" dirty="0"/>
              <a:t>K1,v1  partition number = reducer number  (0,1,2) </a:t>
            </a:r>
          </a:p>
          <a:p>
            <a:r>
              <a:rPr lang="en-US" dirty="0"/>
              <a:t>K2,v2…</a:t>
            </a:r>
          </a:p>
          <a:p>
            <a:r>
              <a:rPr lang="en-US" dirty="0" err="1"/>
              <a:t>Key%number</a:t>
            </a:r>
            <a:r>
              <a:rPr lang="en-US" dirty="0"/>
              <a:t> of reducer  75%3 = 0 reducer</a:t>
            </a:r>
          </a:p>
          <a:p>
            <a:r>
              <a:rPr lang="en-US" dirty="0"/>
              <a:t>76%3 = 1</a:t>
            </a:r>
          </a:p>
          <a:p>
            <a:r>
              <a:rPr lang="en-US" dirty="0"/>
              <a:t>78%3 =0 </a:t>
            </a:r>
          </a:p>
          <a:p>
            <a:r>
              <a:rPr lang="en-US" dirty="0"/>
              <a:t>Sort </a:t>
            </a:r>
            <a:r>
              <a:rPr lang="en-US" dirty="0" err="1"/>
              <a:t>sort</a:t>
            </a:r>
            <a:r>
              <a:rPr lang="en-US" dirty="0"/>
              <a:t> by partition number -&gt; sort by key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25C7A-8CB7-4555-8213-A8AE0926C78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759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25C7A-8CB7-4555-8213-A8AE0926C78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947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 -&gt; reduce -&gt;map -&gt; reduce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F25C7A-8CB7-4555-8213-A8AE0926C78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30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12DF6-93FC-4E4D-B5E3-3521709844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AD0418-5FAD-4A69-8F5B-3CD7CCDA7B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CB9D-ED5E-4223-98AB-973E38275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CFD70-72E2-4A25-9F20-5AA565DF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26AE4-1EA6-4C83-859B-70DA8EC70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612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57CFC-49B8-4EEB-81E5-607E253E2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16C2C-EE7A-4BE4-932E-F09EDEEEB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629B9-7A44-47D1-BD83-D690B933B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9DC3F-E849-4CE0-997E-30C88581B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FF7BE-9054-41A5-AE6D-41B0AF00F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283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AD0A92-31BF-4031-9ABA-1947C90D89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E82B97-BBA2-4F80-A6F0-C1F7CA598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024C1-8AE5-4272-AC67-9B59339ED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31C48-AC25-4B4B-8063-3677C6285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C4C0D-4C00-41D4-84BE-286288387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642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7F964-ECF4-4A60-8D83-A2692CC38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30AE6-9799-459C-91C0-53A651E5E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D695B-E0B5-4649-8D8F-B5C2CFA21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690DA-7C0F-4573-8531-55F35A73D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E5731-B378-4C53-B40D-F1BC1BF67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424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51C9A-B8E4-4E18-BAB9-F9AD01E9B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C1DE6-7B00-4A64-9E58-85D2DB542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C8E07-15C6-4CBB-8D72-AB6FC84F3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00E61-CEEB-4560-9E7E-B58851687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828BB-C9C9-4EEB-9B89-151FA1C69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458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1C379-EBD7-44B7-BFB8-645B963A8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143E8-C953-4A2D-9783-C08364B98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9433F6-E085-4164-991B-F1FD33C25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FE8BF-07BE-4AD9-B396-82014B94B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5A8E0-117E-4904-A192-F8E246049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64260A-F0F7-4C34-B158-C23E2978E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15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23EB-2157-4BBF-9BF3-ED712A40B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A4463F-F20E-4F46-8FBF-68CD169C2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83671-5AD9-4726-B899-82ECA1A2A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FE5879-8175-4870-B4E6-F75BE51EFA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C46811-7F64-4FFF-8C49-50FEB3B5F2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ACE46D-2559-42A3-A1B5-33FBE007A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5C671F-1B24-4A19-8949-37CEBAAFB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BBED7-D2BF-48FA-982F-827D46731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272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154DC-A231-430B-A53C-5CA77D586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900E8B-6B6F-4123-AF3D-40D5E06FD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BB22B-3D2F-4CED-A2A5-208CBBC75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82446C-C427-4180-9E71-64D66D16D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8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FE9C5D-0DAD-490F-B999-DBBFDB79A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15C995-90A8-4110-9FEE-97F7B5D5D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5D6B01-2FE9-47A8-8431-D16DCC580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507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21953-DDD1-43B0-900B-12E287692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7285E-6BEE-43B0-8D0C-9EAA02C9A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8C10EF-9ACA-4A0E-AB73-865B0E7C3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D09D6-2B98-4D98-9778-A4ADBFAF2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B9DEC-C848-4120-8688-DD6A10722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99672F-F516-4D03-86BE-7026C62CA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807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B5F9-F6A8-48D6-8A00-69FA1A4E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F334E7-DA8D-4267-9223-A9F0965D22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0477D-C02C-4F14-AE9E-47B8FDC4DA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ED108-25B4-4EBE-B006-7FB209E0E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768F5-0ABC-4838-ABED-964B1FD5F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2A4F3F-0A97-484F-A4B6-D233AB19E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324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6A2210-CE1A-4A3C-925B-56C2F8B62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E72D1-86E7-47F2-B433-AD7AF8D29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E2905-8FB5-432F-BED4-7D990D1BF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295E3-92C2-4CFD-B8A5-40EDB8BD938F}" type="datetimeFigureOut">
              <a:rPr lang="en-US" smtClean="0"/>
              <a:t>6/2/2020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FA45E-1DEA-4D86-9329-BC7B1C1081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ECA6F-C37F-4E12-B36B-C8A3EF49D7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0B6974-5E95-464C-8941-260BCECE66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422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A4D9-66E1-447D-AA3C-6E96128307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INFS 774 Big Data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36DA26-EB4A-4C36-87C2-42DAF4A1AF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Week 3 </a:t>
            </a:r>
          </a:p>
        </p:txBody>
      </p:sp>
    </p:spTree>
    <p:extLst>
      <p:ext uri="{BB962C8B-B14F-4D97-AF65-F5344CB8AC3E}">
        <p14:creationId xmlns:p14="http://schemas.microsoft.com/office/powerpoint/2010/main" val="2395935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B3477-F036-467B-AB54-3ACAF69FA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18DC0-AC8E-4B04-98D1-B785BF1C6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11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FC061-6643-4752-B52F-2EFC9F8DF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MapReduce: The Mapper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75F41-E771-4E0F-81EF-F02B73892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The Mapper map(some key, some value)</a:t>
            </a:r>
          </a:p>
          <a:p>
            <a:pPr marL="0" indent="0">
              <a:buNone/>
            </a:pPr>
            <a:r>
              <a:rPr lang="en-US" dirty="0"/>
              <a:t>– Input: key/value pair </a:t>
            </a:r>
          </a:p>
          <a:p>
            <a:pPr marL="0" indent="0">
              <a:buNone/>
            </a:pPr>
            <a:r>
              <a:rPr lang="en-US" dirty="0"/>
              <a:t>– Output: A list of zero or more key value pairs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61CC14-EF9B-472A-96BF-DD70B5696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367" y="3276097"/>
            <a:ext cx="8526074" cy="11716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E03335-443C-4EA5-A06B-08B34AA2C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379" y="4621231"/>
            <a:ext cx="8424061" cy="161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992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2FAD-103D-48CC-B8B9-24305A3A1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MapReduce: The Mapper (2)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70235-FE64-4481-BFC9-D5793381A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The Mapper may use or completely ignore the input key </a:t>
            </a:r>
          </a:p>
          <a:p>
            <a:pPr marL="0" indent="0">
              <a:buNone/>
            </a:pPr>
            <a:r>
              <a:rPr lang="en-US" dirty="0"/>
              <a:t>– For example, a standard pattern is to read one line of a file at a time </a:t>
            </a:r>
          </a:p>
          <a:p>
            <a:pPr marL="0" indent="0">
              <a:buNone/>
            </a:pPr>
            <a:r>
              <a:rPr lang="en-US" dirty="0"/>
              <a:t>– The key is the byte offset into the file at which the line starts </a:t>
            </a:r>
          </a:p>
          <a:p>
            <a:pPr marL="0" indent="0">
              <a:buNone/>
            </a:pPr>
            <a:r>
              <a:rPr lang="en-US" dirty="0"/>
              <a:t>– The value is the contents of the line itself </a:t>
            </a:r>
          </a:p>
          <a:p>
            <a:pPr marL="0" indent="0">
              <a:buNone/>
            </a:pPr>
            <a:r>
              <a:rPr lang="en-US" dirty="0"/>
              <a:t>– Typically the key is considered irrelevant </a:t>
            </a:r>
          </a:p>
          <a:p>
            <a:r>
              <a:rPr lang="en-US" dirty="0"/>
              <a:t> </a:t>
            </a:r>
            <a:r>
              <a:rPr lang="en-US" b="1" dirty="0"/>
              <a:t>If the Mapper writes anything out, the output must be in the form of  key/value pairs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4373F1-EBF6-4B09-8D98-E1453DF75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937" y="4845326"/>
            <a:ext cx="6567950" cy="19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24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0FDC0-C2E0-4F01-A68A-051328812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Mapper: Upper Case Mapper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D7D7E-A658-43FB-801C-DEFFAF438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Turn input into upper case (pseudo code):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CF658C-C28B-41BE-96DC-E10CD8049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581" y="2297528"/>
            <a:ext cx="8765376" cy="412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543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C6789-43DB-4B0B-808B-B5EAB0F3E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Mapper: ‘Explode’ Mapper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50F7C-AAD6-47BC-A7FB-1D65DD746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Output each input character separately (pseudo code):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755FAD-3286-4A1A-BCD6-5788618D2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412" y="2651167"/>
            <a:ext cx="7684336" cy="13543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FECA0E-EDB2-428B-AD22-4D43E975F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375" y="4295878"/>
            <a:ext cx="8204277" cy="216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4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DD076-A317-4D3C-8A09-65F55F792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Mapper: ‘Filter’ Mapper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B215D-F7FF-4895-B95C-3AE89AF12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Only output key/value pairs where the input value is a prime number (pseudo code):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D4B4AC-351A-46F0-9531-51D53BB69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823" y="2845371"/>
            <a:ext cx="7148349" cy="333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128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B5D69-E26F-4728-A1CF-397750C3A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Mapper: Changing </a:t>
            </a:r>
            <a:r>
              <a:rPr lang="en-US" dirty="0" err="1"/>
              <a:t>Keyspaces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4099F-7737-4FBA-B557-15A8892DD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686"/>
            <a:ext cx="10515600" cy="4351338"/>
          </a:xfrm>
        </p:spPr>
        <p:txBody>
          <a:bodyPr/>
          <a:lstStyle/>
          <a:p>
            <a:r>
              <a:rPr lang="en-US" b="1" dirty="0"/>
              <a:t>The key output by the Mapper does not need to be </a:t>
            </a:r>
            <a:r>
              <a:rPr lang="en-US" b="1" dirty="0" err="1"/>
              <a:t>idenLcal</a:t>
            </a:r>
            <a:r>
              <a:rPr lang="en-US" b="1" dirty="0"/>
              <a:t> to the input key </a:t>
            </a:r>
          </a:p>
          <a:p>
            <a:r>
              <a:rPr lang="en-US" b="1" dirty="0"/>
              <a:t>Example: output the word length as the key (pseudo code):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F9EA88-976A-4BF0-94CD-C1E83F0C6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598" y="3468133"/>
            <a:ext cx="8783137" cy="317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467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CDB6-0B5B-4948-A67B-0EF01ACCB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Mapper: Identity Mapper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2BB02-D3DF-4C27-AEF3-FF49C5700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Emit the </a:t>
            </a:r>
            <a:r>
              <a:rPr lang="en-US" b="1" dirty="0" err="1"/>
              <a:t>key,value</a:t>
            </a:r>
            <a:r>
              <a:rPr lang="en-US" b="1" dirty="0"/>
              <a:t> pair (pseudo code):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464C66-7F68-46E0-9758-10A393450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439" y="2602027"/>
            <a:ext cx="7823286" cy="376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35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6943C-FA32-4EE2-A92C-61A96B12F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AC873-F639-4FB8-B75B-1AA2903CE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2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D712A-9C3D-4298-B21F-D733A03B6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Reducer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29670-6CEB-455D-889E-954182A23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The Reducer outputs zero or more final key/value pairs </a:t>
            </a:r>
          </a:p>
          <a:p>
            <a:pPr marL="0" indent="0">
              <a:buNone/>
            </a:pPr>
            <a:r>
              <a:rPr lang="en-US" dirty="0"/>
              <a:t>– In practice, usually emits a single key/value pair for each input key </a:t>
            </a:r>
          </a:p>
          <a:p>
            <a:pPr marL="0" indent="0">
              <a:buNone/>
            </a:pPr>
            <a:r>
              <a:rPr lang="en-US" dirty="0"/>
              <a:t>– These are written to HDFS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CA3739-7991-4A5A-A1A7-19C20F759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318" y="3429001"/>
            <a:ext cx="7111445" cy="316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115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D293-2C30-40C2-A4B9-44703588D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MapReduce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E6036-F7B3-4789-A2A2-D2FD0A9D4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6617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0BECC-FE7F-4B9F-AAEC-CCEB079A1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Reducer: Sum Reducer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4F24E-4461-4720-8163-9DDA8301C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Add up all the values associated with each intermediate key (pseudo code):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DA7EA0-1C92-4431-A600-834882153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19" y="2859893"/>
            <a:ext cx="7381467" cy="393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003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7F891-DBAF-44F6-81BD-A6A88806D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Reducer: Average Reducer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C82B3-3012-48C7-9D12-126CEE494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Find the mean of all the values associated with each intermediate key (pseudo code):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876A64-CB90-4BBF-9FAD-C4E2F5FC9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223" y="2717150"/>
            <a:ext cx="6998790" cy="38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789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CDC1D-1BFF-4F9E-88F7-BE919AB18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Reducer: Identity Reducer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99B1B-3225-4EB9-96C9-DAAD6F377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The Identity Reducer is very common (pseudo code):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935E43-3D46-4BD3-A53E-6DB4025A7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1543" y="2322434"/>
            <a:ext cx="7948914" cy="421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893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BCA36-AABC-4C8D-8117-1D374B3A5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Points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1D347-50B5-4CD7-B1F1-64576452D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 MapReduce program has two major developer created components: a Mapper and a Reducer </a:t>
            </a:r>
          </a:p>
          <a:p>
            <a:r>
              <a:rPr lang="en-US" dirty="0"/>
              <a:t> </a:t>
            </a:r>
            <a:r>
              <a:rPr lang="en-US" b="1" dirty="0"/>
              <a:t>Mappers map input data to intermediate key/value pairs (local FS)</a:t>
            </a:r>
          </a:p>
          <a:p>
            <a:pPr marL="0" indent="0">
              <a:buNone/>
            </a:pPr>
            <a:r>
              <a:rPr lang="en-US" dirty="0"/>
              <a:t>– Often parse, filter, or transform the data </a:t>
            </a:r>
          </a:p>
          <a:p>
            <a:r>
              <a:rPr lang="en-US" dirty="0"/>
              <a:t> </a:t>
            </a:r>
            <a:r>
              <a:rPr lang="en-US" b="1" dirty="0"/>
              <a:t>Reducers process Mapper output into final key/value pairs </a:t>
            </a:r>
          </a:p>
          <a:p>
            <a:pPr marL="0" indent="0">
              <a:buNone/>
            </a:pPr>
            <a:r>
              <a:rPr lang="en-US" dirty="0"/>
              <a:t>– Often aggregate data using statistical functions </a:t>
            </a:r>
          </a:p>
        </p:txBody>
      </p:sp>
    </p:spTree>
    <p:extLst>
      <p:ext uri="{BB962C8B-B14F-4D97-AF65-F5344CB8AC3E}">
        <p14:creationId xmlns:p14="http://schemas.microsoft.com/office/powerpoint/2010/main" val="36866832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C8765-6CAC-4EF8-9684-65046652A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Another MapReduce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39A83-FF52-4D11-9211-F784597D1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269" y="1413151"/>
            <a:ext cx="10515600" cy="4351338"/>
          </a:xfrm>
        </p:spPr>
        <p:txBody>
          <a:bodyPr/>
          <a:lstStyle/>
          <a:p>
            <a:r>
              <a:rPr lang="en-US" sz="2400" b="1" dirty="0" err="1"/>
              <a:t>cust_details</a:t>
            </a:r>
            <a:r>
              <a:rPr lang="en-US" sz="2400" b="1" dirty="0"/>
              <a:t>:</a:t>
            </a:r>
            <a:r>
              <a:rPr lang="en-US" sz="2400" dirty="0"/>
              <a:t> It contains the details of the customer.</a:t>
            </a:r>
          </a:p>
          <a:p>
            <a:r>
              <a:rPr lang="en-US" sz="2400" b="1" dirty="0" err="1"/>
              <a:t>transaction_details</a:t>
            </a:r>
            <a:r>
              <a:rPr lang="en-US" sz="2400" b="1" dirty="0"/>
              <a:t>:</a:t>
            </a:r>
            <a:r>
              <a:rPr lang="en-US" sz="2400" dirty="0"/>
              <a:t> It contains the transaction record of the customer.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27E403-8FB6-4ACE-8B9D-8FABA1E12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0944" y="2196618"/>
            <a:ext cx="7176197" cy="4438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E74CE9-8239-41B1-94FA-1ED002A76C34}"/>
              </a:ext>
            </a:extLst>
          </p:cNvPr>
          <p:cNvSpPr txBox="1"/>
          <p:nvPr/>
        </p:nvSpPr>
        <p:spPr>
          <a:xfrm>
            <a:off x="96078" y="2384310"/>
            <a:ext cx="508231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jobs:</a:t>
            </a:r>
          </a:p>
          <a:p>
            <a:r>
              <a:rPr lang="en-US" dirty="0"/>
              <a:t>1) The person’s first name along with the frequency of the visits by that person.</a:t>
            </a:r>
          </a:p>
          <a:p>
            <a:r>
              <a:rPr lang="en-US" dirty="0"/>
              <a:t>2) The total amount spent by him/her in all transactions</a:t>
            </a:r>
          </a:p>
          <a:p>
            <a:endParaRPr lang="en-US" dirty="0"/>
          </a:p>
          <a:p>
            <a:r>
              <a:rPr lang="en-US" dirty="0"/>
              <a:t>SELECT FirstName, count(</a:t>
            </a:r>
            <a:r>
              <a:rPr lang="en-US" dirty="0" err="1"/>
              <a:t>TransID</a:t>
            </a:r>
            <a:r>
              <a:rPr lang="en-US" dirty="0"/>
              <a:t>), sum(Amount)</a:t>
            </a:r>
          </a:p>
          <a:p>
            <a:r>
              <a:rPr lang="en-US" dirty="0"/>
              <a:t>FROM </a:t>
            </a:r>
            <a:r>
              <a:rPr lang="en-US" dirty="0" err="1"/>
              <a:t>cust_details</a:t>
            </a:r>
            <a:r>
              <a:rPr lang="en-US" dirty="0"/>
              <a:t> c LEFT JOIN </a:t>
            </a:r>
            <a:r>
              <a:rPr lang="en-US" dirty="0" err="1"/>
              <a:t>transaction_details</a:t>
            </a:r>
            <a:r>
              <a:rPr lang="en-US" dirty="0"/>
              <a:t> t</a:t>
            </a:r>
          </a:p>
          <a:p>
            <a:r>
              <a:rPr lang="en-US" dirty="0"/>
              <a:t>ON </a:t>
            </a:r>
            <a:r>
              <a:rPr lang="en-US" dirty="0" err="1"/>
              <a:t>c.CustID</a:t>
            </a:r>
            <a:r>
              <a:rPr lang="en-US" dirty="0"/>
              <a:t>=</a:t>
            </a:r>
            <a:r>
              <a:rPr lang="en-US" dirty="0" err="1"/>
              <a:t>t.CustID</a:t>
            </a:r>
            <a:endParaRPr lang="en-US" dirty="0"/>
          </a:p>
          <a:p>
            <a:r>
              <a:rPr lang="en-US" dirty="0"/>
              <a:t>GROUP BY </a:t>
            </a:r>
            <a:r>
              <a:rPr lang="en-US" dirty="0" err="1"/>
              <a:t>c.CustID</a:t>
            </a:r>
            <a:endParaRPr lang="en-US" dirty="0"/>
          </a:p>
          <a:p>
            <a:r>
              <a:rPr lang="en-US" dirty="0"/>
              <a:t>ORDER BY FirstName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2984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274AE-0CE9-4444-B92A-9A01C631F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MapReduce Example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889FF-6F6C-4483-83CA-FB7880EBB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en-US" b="1" dirty="0"/>
              <a:t>Map</a:t>
            </a:r>
          </a:p>
          <a:p>
            <a:r>
              <a:rPr lang="en-US" dirty="0"/>
              <a:t>A separate mapper for each of the two datasets i.e. One mapper for </a:t>
            </a:r>
            <a:r>
              <a:rPr lang="en-US" dirty="0" err="1"/>
              <a:t>cust_details</a:t>
            </a:r>
            <a:r>
              <a:rPr lang="en-US" dirty="0"/>
              <a:t> input and the other for </a:t>
            </a:r>
            <a:r>
              <a:rPr lang="en-US" dirty="0" err="1"/>
              <a:t>transaction_details</a:t>
            </a:r>
            <a:r>
              <a:rPr lang="en-US" dirty="0"/>
              <a:t> input.</a:t>
            </a:r>
          </a:p>
          <a:p>
            <a:r>
              <a:rPr lang="en-US" dirty="0"/>
              <a:t>The mapper for </a:t>
            </a:r>
            <a:r>
              <a:rPr lang="en-US" dirty="0" err="1"/>
              <a:t>cust_details</a:t>
            </a:r>
            <a:r>
              <a:rPr lang="en-US" dirty="0"/>
              <a:t> will produce following intermediate key-value pair:</a:t>
            </a:r>
          </a:p>
          <a:p>
            <a:pPr marL="0" indent="0">
              <a:buNone/>
            </a:pPr>
            <a:r>
              <a:rPr lang="en-US" dirty="0"/>
              <a:t>- Key – Value pair: [</a:t>
            </a:r>
            <a:r>
              <a:rPr lang="en-US" dirty="0" err="1"/>
              <a:t>cust</a:t>
            </a:r>
            <a:r>
              <a:rPr lang="en-US" dirty="0"/>
              <a:t> ID, </a:t>
            </a:r>
            <a:r>
              <a:rPr lang="en-US" dirty="0" err="1"/>
              <a:t>cust</a:t>
            </a:r>
            <a:r>
              <a:rPr lang="en-US" dirty="0"/>
              <a:t>        name]</a:t>
            </a:r>
          </a:p>
          <a:p>
            <a:pPr>
              <a:buFontTx/>
              <a:buChar char="-"/>
            </a:pPr>
            <a:r>
              <a:rPr lang="en-US" dirty="0"/>
              <a:t>Example: [4000001, </a:t>
            </a:r>
            <a:r>
              <a:rPr lang="en-US" dirty="0" err="1"/>
              <a:t>cust</a:t>
            </a:r>
            <a:r>
              <a:rPr lang="en-US" dirty="0"/>
              <a:t>    Kristina], [4000002, </a:t>
            </a:r>
            <a:r>
              <a:rPr lang="en-US" dirty="0" err="1"/>
              <a:t>cust</a:t>
            </a:r>
            <a:r>
              <a:rPr lang="en-US" dirty="0"/>
              <a:t>   Paige], etc.</a:t>
            </a:r>
          </a:p>
          <a:p>
            <a:r>
              <a:rPr lang="en-US" dirty="0"/>
              <a:t>The output of the mapper for </a:t>
            </a:r>
            <a:r>
              <a:rPr lang="en-US" dirty="0" err="1"/>
              <a:t>transaction_details</a:t>
            </a:r>
            <a:r>
              <a:rPr lang="en-US" dirty="0"/>
              <a:t> will be of the following format:</a:t>
            </a:r>
          </a:p>
          <a:p>
            <a:pPr>
              <a:buFontTx/>
              <a:buChar char="-"/>
            </a:pPr>
            <a:r>
              <a:rPr lang="en-US" dirty="0"/>
              <a:t>Key, Value Pair: [</a:t>
            </a:r>
            <a:r>
              <a:rPr lang="en-US" dirty="0" err="1"/>
              <a:t>cust</a:t>
            </a:r>
            <a:r>
              <a:rPr lang="en-US" dirty="0"/>
              <a:t> ID, </a:t>
            </a:r>
            <a:r>
              <a:rPr lang="en-US" dirty="0" err="1"/>
              <a:t>tnxn</a:t>
            </a:r>
            <a:r>
              <a:rPr lang="en-US" dirty="0"/>
              <a:t>   amount]</a:t>
            </a:r>
          </a:p>
          <a:p>
            <a:pPr>
              <a:buFontTx/>
              <a:buChar char="-"/>
            </a:pPr>
            <a:r>
              <a:rPr lang="en-US" dirty="0"/>
              <a:t>Example: [4000001, </a:t>
            </a:r>
            <a:r>
              <a:rPr lang="en-US" dirty="0" err="1"/>
              <a:t>tnxn</a:t>
            </a:r>
            <a:r>
              <a:rPr lang="en-US" dirty="0"/>
              <a:t>   40.33], [4000002, </a:t>
            </a:r>
            <a:r>
              <a:rPr lang="en-US" dirty="0" err="1"/>
              <a:t>tnxn</a:t>
            </a:r>
            <a:r>
              <a:rPr lang="en-US" dirty="0"/>
              <a:t>   198.44], etc.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22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21F57-A1C0-42A0-9861-2EEFB27F5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MapReduce Example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F480B-6D76-4E3B-B8BC-0B14548E8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2. Sort and Shuffle</a:t>
            </a:r>
            <a:endParaRPr lang="en-US" dirty="0"/>
          </a:p>
          <a:p>
            <a:r>
              <a:rPr lang="en-US" dirty="0"/>
              <a:t>The sorting and shuffling phase will generate a list of values corresponding to each key. The output of sorting and shuffling phase will be of the following format:</a:t>
            </a:r>
          </a:p>
          <a:p>
            <a:r>
              <a:rPr lang="en-US" b="1" dirty="0"/>
              <a:t>Key – list of Values: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cust</a:t>
            </a:r>
            <a:r>
              <a:rPr lang="en-US" dirty="0"/>
              <a:t> ID1 – [(</a:t>
            </a:r>
            <a:r>
              <a:rPr lang="en-US" dirty="0" err="1"/>
              <a:t>cust</a:t>
            </a:r>
            <a:r>
              <a:rPr lang="en-US" dirty="0"/>
              <a:t>    name1), (</a:t>
            </a:r>
            <a:r>
              <a:rPr lang="en-US" dirty="0" err="1"/>
              <a:t>tnxn</a:t>
            </a:r>
            <a:r>
              <a:rPr lang="en-US" dirty="0"/>
              <a:t>    amount1), (</a:t>
            </a:r>
            <a:r>
              <a:rPr lang="en-US" dirty="0" err="1"/>
              <a:t>tnxn</a:t>
            </a:r>
            <a:r>
              <a:rPr lang="en-US" dirty="0"/>
              <a:t>    amount2), (</a:t>
            </a:r>
            <a:r>
              <a:rPr lang="en-US" dirty="0" err="1"/>
              <a:t>tnxn</a:t>
            </a:r>
            <a:r>
              <a:rPr lang="en-US" dirty="0"/>
              <a:t>    amount3),…..]}</a:t>
            </a:r>
          </a:p>
          <a:p>
            <a:pPr marL="0" indent="0">
              <a:buNone/>
            </a:pPr>
            <a:r>
              <a:rPr lang="en-US" dirty="0"/>
              <a:t>{</a:t>
            </a:r>
            <a:r>
              <a:rPr lang="en-US" dirty="0" err="1"/>
              <a:t>cust</a:t>
            </a:r>
            <a:r>
              <a:rPr lang="en-US" dirty="0"/>
              <a:t> ID2 – [(</a:t>
            </a:r>
            <a:r>
              <a:rPr lang="en-US" dirty="0" err="1"/>
              <a:t>cust</a:t>
            </a:r>
            <a:r>
              <a:rPr lang="en-US" dirty="0"/>
              <a:t>    name2), (</a:t>
            </a:r>
            <a:r>
              <a:rPr lang="en-US" dirty="0" err="1"/>
              <a:t>tnxn</a:t>
            </a:r>
            <a:r>
              <a:rPr lang="en-US" dirty="0"/>
              <a:t>    amount1), (</a:t>
            </a:r>
            <a:r>
              <a:rPr lang="en-US" dirty="0" err="1"/>
              <a:t>tnxn</a:t>
            </a:r>
            <a:r>
              <a:rPr lang="en-US" dirty="0"/>
              <a:t>    amount2), (</a:t>
            </a:r>
            <a:r>
              <a:rPr lang="en-US" dirty="0" err="1"/>
              <a:t>tnxn</a:t>
            </a:r>
            <a:r>
              <a:rPr lang="en-US" dirty="0"/>
              <a:t>    amount3),…..]}</a:t>
            </a:r>
          </a:p>
          <a:p>
            <a:pPr marL="0" indent="0">
              <a:buNone/>
            </a:pPr>
            <a:r>
              <a:rPr lang="en-US" dirty="0"/>
              <a:t>……</a:t>
            </a:r>
          </a:p>
          <a:p>
            <a:r>
              <a:rPr lang="en-US" b="1" dirty="0"/>
              <a:t>Example: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{4000001 – [(</a:t>
            </a:r>
            <a:r>
              <a:rPr lang="en-US" dirty="0" err="1"/>
              <a:t>cust</a:t>
            </a:r>
            <a:r>
              <a:rPr lang="en-US" dirty="0"/>
              <a:t>    </a:t>
            </a:r>
            <a:r>
              <a:rPr lang="en-US" dirty="0" err="1"/>
              <a:t>kristina</a:t>
            </a:r>
            <a:r>
              <a:rPr lang="en-US" dirty="0"/>
              <a:t>), (</a:t>
            </a:r>
            <a:r>
              <a:rPr lang="en-US" dirty="0" err="1"/>
              <a:t>tnxn</a:t>
            </a:r>
            <a:r>
              <a:rPr lang="en-US" dirty="0"/>
              <a:t>    40.33), (</a:t>
            </a:r>
            <a:r>
              <a:rPr lang="en-US" dirty="0" err="1"/>
              <a:t>tnxn</a:t>
            </a:r>
            <a:r>
              <a:rPr lang="en-US" dirty="0"/>
              <a:t>    47.05),…]};</a:t>
            </a:r>
          </a:p>
          <a:p>
            <a:pPr marL="0" indent="0">
              <a:buNone/>
            </a:pPr>
            <a:r>
              <a:rPr lang="en-US" dirty="0"/>
              <a:t>{4000002 – [(</a:t>
            </a:r>
            <a:r>
              <a:rPr lang="en-US" dirty="0" err="1"/>
              <a:t>cust</a:t>
            </a:r>
            <a:r>
              <a:rPr lang="en-US" dirty="0"/>
              <a:t>    </a:t>
            </a:r>
            <a:r>
              <a:rPr lang="en-US" dirty="0" err="1"/>
              <a:t>paige</a:t>
            </a:r>
            <a:r>
              <a:rPr lang="en-US" dirty="0"/>
              <a:t>), (</a:t>
            </a:r>
            <a:r>
              <a:rPr lang="en-US" dirty="0" err="1"/>
              <a:t>tnxn</a:t>
            </a:r>
            <a:r>
              <a:rPr lang="en-US" dirty="0"/>
              <a:t>    198.44), (</a:t>
            </a:r>
            <a:r>
              <a:rPr lang="en-US" dirty="0" err="1"/>
              <a:t>tnxn</a:t>
            </a:r>
            <a:r>
              <a:rPr lang="en-US" dirty="0"/>
              <a:t>     5.58),…]};</a:t>
            </a:r>
          </a:p>
          <a:p>
            <a:pPr marL="0" indent="0">
              <a:buNone/>
            </a:pPr>
            <a:r>
              <a:rPr lang="en-US" dirty="0"/>
              <a:t>……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4332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D9F7B-151E-4386-8AED-99EE530F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MapReduce Example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9CCCB-1A8C-4E71-9F33-581404B38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1432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3. Reduce</a:t>
            </a:r>
            <a:endParaRPr lang="en-US" dirty="0"/>
          </a:p>
          <a:p>
            <a:r>
              <a:rPr lang="en-US" dirty="0"/>
              <a:t>The final output should be of the following format:</a:t>
            </a:r>
          </a:p>
          <a:p>
            <a:pPr marL="0" indent="0">
              <a:buNone/>
            </a:pPr>
            <a:r>
              <a:rPr lang="en-US" dirty="0"/>
              <a:t> Key – Value pair: [Name of the customer] (Key) – [total amount, frequency of the visit] (Value)</a:t>
            </a:r>
          </a:p>
          <a:p>
            <a:r>
              <a:rPr lang="en-US" dirty="0"/>
              <a:t>Examples</a:t>
            </a:r>
          </a:p>
          <a:p>
            <a:pPr marL="0" indent="0">
              <a:buNone/>
            </a:pPr>
            <a:r>
              <a:rPr lang="fi-FI" dirty="0"/>
              <a:t>Kristina, (8 651.05)</a:t>
            </a:r>
          </a:p>
          <a:p>
            <a:pPr marL="0" indent="0">
              <a:buNone/>
            </a:pPr>
            <a:r>
              <a:rPr lang="fi-FI" dirty="0"/>
              <a:t>Paige, (6 706.97)</a:t>
            </a:r>
          </a:p>
          <a:p>
            <a:pPr marL="0" indent="0">
              <a:buNone/>
            </a:pPr>
            <a:r>
              <a:rPr lang="fi-FI" dirty="0"/>
              <a:t>…..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6967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6D737-6597-4A4C-AFB4-A8D01E529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47144"/>
          </a:xfrm>
        </p:spPr>
        <p:txBody>
          <a:bodyPr>
            <a:normAutofit fontScale="90000"/>
          </a:bodyPr>
          <a:lstStyle/>
          <a:p>
            <a:r>
              <a:rPr lang="en-US" dirty="0"/>
              <a:t>Another MapReduce Example (cont.)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9AB2761-1878-4B23-9FDE-B69495CC24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954306"/>
            <a:ext cx="10615863" cy="6093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public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void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reduce(Text key,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Iterable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&lt;Text&gt; values, Context context)</a:t>
            </a:r>
            <a:r>
              <a:rPr lang="en-US" altLang="en-US" sz="1800" dirty="0"/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throws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IOException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InterruptedException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{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String name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Monaco"/>
              </a:rPr>
              <a:t>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double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total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Arial Unicode MS"/>
                <a:ea typeface="Monaco"/>
              </a:rPr>
              <a:t>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int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count =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Arial Unicode MS"/>
                <a:ea typeface="Monaco"/>
              </a:rPr>
              <a:t>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for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(Text t : values)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{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String parts[] =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t.toString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().split(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Monaco"/>
              </a:rPr>
              <a:t>  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(parts[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Arial Unicode MS"/>
                <a:ea typeface="Monaco"/>
              </a:rPr>
              <a:t>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].equals(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Monaco"/>
              </a:rPr>
              <a:t>tnxn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))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{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count++;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total +=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Float.parseFloat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(parts[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Arial Unicode MS"/>
                <a:ea typeface="Monaco"/>
              </a:rPr>
              <a:t>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]);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}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else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if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(parts[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Arial Unicode MS"/>
                <a:ea typeface="Monaco"/>
              </a:rPr>
              <a:t>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].equals(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Monaco"/>
              </a:rPr>
              <a:t>cust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))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{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name = parts[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Arial Unicode MS"/>
                <a:ea typeface="Monaco"/>
              </a:rPr>
              <a:t>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];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String str =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String.format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Arial Unicode MS"/>
                <a:ea typeface="Monaco"/>
              </a:rPr>
              <a:t> %d %f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, count, total);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context.write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(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new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Text(name),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Arial Unicode MS"/>
                <a:ea typeface="Monaco"/>
              </a:rPr>
              <a:t>new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ea typeface="Monaco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Text(str));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Monaco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7918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C8AC5-0510-4D61-B2A0-59A355710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47492"/>
            <a:ext cx="10515600" cy="1325563"/>
          </a:xfrm>
        </p:spPr>
        <p:txBody>
          <a:bodyPr/>
          <a:lstStyle/>
          <a:p>
            <a:r>
              <a:rPr lang="en-US" dirty="0" err="1"/>
              <a:t>Sort&amp;shuffle</a:t>
            </a:r>
            <a:r>
              <a:rPr lang="en-US" dirty="0"/>
              <a:t> (mappers side)</a:t>
            </a:r>
          </a:p>
        </p:txBody>
      </p:sp>
      <p:pic>
        <p:nvPicPr>
          <p:cNvPr id="3074" name="Picture 2" descr="shuffle phase map side">
            <a:extLst>
              <a:ext uri="{FF2B5EF4-FFF2-40B4-BE49-F238E27FC236}">
                <a16:creationId xmlns:a16="http://schemas.microsoft.com/office/drawing/2014/main" id="{CBE5F4EA-5799-45FF-99BF-375826729F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0366" y="1089351"/>
            <a:ext cx="5686425" cy="3600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203A75-E037-4A42-B5DE-A978C7E1357D}"/>
              </a:ext>
            </a:extLst>
          </p:cNvPr>
          <p:cNvSpPr/>
          <p:nvPr/>
        </p:nvSpPr>
        <p:spPr>
          <a:xfrm>
            <a:off x="423511" y="2211208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rgbClr val="222222"/>
              </a:solidFill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222222"/>
                </a:solidFill>
                <a:latin typeface="Verdana" panose="020B0604030504040204" pitchFamily="34" charset="0"/>
              </a:rPr>
              <a:t>Partition/sort in memory</a:t>
            </a:r>
            <a:r>
              <a:rPr lang="en-US" dirty="0">
                <a:solidFill>
                  <a:srgbClr val="222222"/>
                </a:solidFill>
                <a:latin typeface="Verdana" panose="020B0604030504040204" pitchFamily="34" charset="0"/>
              </a:rPr>
              <a:t>: Key/value pairs from mappers are stored in a buffer in memory. They are partitioned as per the number of reducers. Data is also sorted by keys with in a partition.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222222"/>
                </a:solidFill>
                <a:latin typeface="Verdana" panose="020B0604030504040204" pitchFamily="34" charset="0"/>
              </a:rPr>
              <a:t>Spill:</a:t>
            </a:r>
            <a:r>
              <a:rPr lang="en-US" dirty="0">
                <a:solidFill>
                  <a:srgbClr val="222222"/>
                </a:solidFill>
                <a:latin typeface="Verdana" panose="020B0604030504040204" pitchFamily="34" charset="0"/>
              </a:rPr>
              <a:t> Output from Maps is written to disk as may temporary files.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rgbClr val="222222"/>
                </a:solidFill>
                <a:latin typeface="Verdana" panose="020B0604030504040204" pitchFamily="34" charset="0"/>
              </a:rPr>
              <a:t>Merge/Sort:</a:t>
            </a:r>
            <a:r>
              <a:rPr lang="en-US" dirty="0">
                <a:solidFill>
                  <a:srgbClr val="222222"/>
                </a:solidFill>
                <a:latin typeface="Verdana" panose="020B0604030504040204" pitchFamily="34" charset="0"/>
              </a:rPr>
              <a:t> Once the map task is finished all the files written to the disk are merged to create a single file.</a:t>
            </a:r>
          </a:p>
          <a:p>
            <a:pPr>
              <a:buFont typeface="+mj-lt"/>
              <a:buAutoNum type="arabicPeriod"/>
            </a:pPr>
            <a:endParaRPr lang="en-US" b="0" i="0" dirty="0">
              <a:solidFill>
                <a:srgbClr val="222222"/>
              </a:solidFill>
              <a:effectLst/>
              <a:latin typeface="Verdana" panose="020B0604030504040204" pitchFamily="34" charset="0"/>
            </a:endParaRP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rgbClr val="222222"/>
                </a:solidFill>
                <a:latin typeface="Verdana" panose="020B0604030504040204" pitchFamily="34" charset="0"/>
              </a:rPr>
              <a:t>Data </a:t>
            </a:r>
            <a:r>
              <a:rPr lang="en-US" dirty="0" err="1">
                <a:solidFill>
                  <a:srgbClr val="222222"/>
                </a:solidFill>
                <a:latin typeface="Verdana" panose="020B0604030504040204" pitchFamily="34" charset="0"/>
              </a:rPr>
              <a:t>locatity</a:t>
            </a:r>
            <a:endParaRPr lang="en-US" dirty="0">
              <a:solidFill>
                <a:srgbClr val="222222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880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3654F-6C25-46CA-80A8-E7A06EE14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MapReduce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8325C-9DB4-41B1-A313-4E60ECF47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 </a:t>
            </a:r>
            <a:r>
              <a:rPr lang="en-US" b="1" dirty="0"/>
              <a:t>Automatic parallelization and distribution </a:t>
            </a:r>
          </a:p>
          <a:p>
            <a:r>
              <a:rPr lang="en-US" dirty="0"/>
              <a:t> </a:t>
            </a:r>
            <a:r>
              <a:rPr lang="en-US" b="1" dirty="0"/>
              <a:t>Fault tolerance </a:t>
            </a:r>
          </a:p>
          <a:p>
            <a:r>
              <a:rPr lang="en-US" dirty="0"/>
              <a:t> </a:t>
            </a:r>
            <a:r>
              <a:rPr lang="en-US" b="1" dirty="0"/>
              <a:t>A clean abstraction for programmers </a:t>
            </a:r>
          </a:p>
          <a:p>
            <a:pPr marL="0" indent="0">
              <a:buNone/>
            </a:pPr>
            <a:r>
              <a:rPr lang="en-US" dirty="0"/>
              <a:t>– MapReduce programs are usually written in Java </a:t>
            </a:r>
          </a:p>
          <a:p>
            <a:pPr marL="0" indent="0">
              <a:buNone/>
            </a:pPr>
            <a:r>
              <a:rPr lang="en-US" dirty="0"/>
              <a:t>– Can be written in any language using </a:t>
            </a:r>
            <a:r>
              <a:rPr lang="en-US" i="1" dirty="0"/>
              <a:t>Hadoop Streaming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– All of Hadoop is written in Java </a:t>
            </a:r>
          </a:p>
          <a:p>
            <a:r>
              <a:rPr lang="en-US" dirty="0"/>
              <a:t> </a:t>
            </a:r>
            <a:r>
              <a:rPr lang="en-US" b="1" dirty="0"/>
              <a:t>MapReduce abstracts all the ‘housekeeping’ away from the developer </a:t>
            </a:r>
          </a:p>
          <a:p>
            <a:pPr marL="0" indent="0">
              <a:buNone/>
            </a:pPr>
            <a:r>
              <a:rPr lang="en-US" dirty="0"/>
              <a:t>– Developer can simply concentrate on writing the Map and Reduce functions </a:t>
            </a:r>
          </a:p>
        </p:txBody>
      </p:sp>
    </p:spTree>
    <p:extLst>
      <p:ext uri="{BB962C8B-B14F-4D97-AF65-F5344CB8AC3E}">
        <p14:creationId xmlns:p14="http://schemas.microsoft.com/office/powerpoint/2010/main" val="16782184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483D3-AFC1-4D1F-B404-7458476A5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Sort&amp;shuffle</a:t>
            </a:r>
            <a:r>
              <a:rPr lang="en-US" dirty="0"/>
              <a:t> (reducers side)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6E4B0-A664-461A-8CF5-5C9EA7906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05288"/>
            <a:ext cx="10813180" cy="238544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1. Shuffle: </a:t>
            </a:r>
            <a:r>
              <a:rPr lang="en-US" dirty="0"/>
              <a:t>Data from a particular partition (from all mappers) is copied to a reducer that is suppose to process that particular partition.</a:t>
            </a:r>
          </a:p>
          <a:p>
            <a:pPr marL="0" indent="0">
              <a:buNone/>
            </a:pPr>
            <a:r>
              <a:rPr lang="en-US" b="1" dirty="0"/>
              <a:t>2. Merge/sort in memory</a:t>
            </a:r>
            <a:r>
              <a:rPr lang="en-US" dirty="0"/>
              <a:t>: Data copied from mappers is merged/sorted/stored in memory buffer at the reducer side too</a:t>
            </a:r>
          </a:p>
          <a:p>
            <a:pPr marL="0" indent="0">
              <a:buNone/>
            </a:pPr>
            <a:r>
              <a:rPr lang="en-US" b="1" dirty="0"/>
              <a:t>3. Spill: </a:t>
            </a:r>
            <a:r>
              <a:rPr lang="en-US" dirty="0"/>
              <a:t>If data transferred to a reducer exceeded the memory limit then it is copied to a disk.</a:t>
            </a:r>
          </a:p>
          <a:p>
            <a:pPr marL="0" indent="0">
              <a:buNone/>
            </a:pPr>
            <a:r>
              <a:rPr lang="en-US" b="1" dirty="0"/>
              <a:t>4. Merge/sort: </a:t>
            </a:r>
            <a:r>
              <a:rPr lang="en-US" dirty="0"/>
              <a:t>Once reducer has got its portion of data from all the mappers data is again merged while still maintaining the sort order of keys to create reduce task input.</a:t>
            </a:r>
          </a:p>
          <a:p>
            <a:pPr marL="0" indent="0">
              <a:buNone/>
            </a:pPr>
            <a:r>
              <a:rPr lang="en-US" dirty="0"/>
              <a:t>5. Grouping: (the 1) (the 1) (the 1) -&gt; (the, [1,1,1])</a:t>
            </a:r>
          </a:p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FB53E-1E35-4BF1-9798-56661A7E3320}"/>
              </a:ext>
            </a:extLst>
          </p:cNvPr>
          <p:cNvGrpSpPr/>
          <p:nvPr/>
        </p:nvGrpSpPr>
        <p:grpSpPr>
          <a:xfrm>
            <a:off x="808541" y="3927100"/>
            <a:ext cx="3349592" cy="466826"/>
            <a:chOff x="5678905" y="2074243"/>
            <a:chExt cx="3349592" cy="46682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1466702-F415-4FC3-80F3-FD1AFC9760FE}"/>
                </a:ext>
              </a:extLst>
            </p:cNvPr>
            <p:cNvSpPr/>
            <p:nvPr/>
          </p:nvSpPr>
          <p:spPr>
            <a:xfrm>
              <a:off x="6593305" y="2074244"/>
              <a:ext cx="1217596" cy="4668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Patition1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4C4AD6-3D6B-46E2-A7CA-CE52734B0156}"/>
                </a:ext>
              </a:extLst>
            </p:cNvPr>
            <p:cNvSpPr/>
            <p:nvPr/>
          </p:nvSpPr>
          <p:spPr>
            <a:xfrm>
              <a:off x="7810901" y="2074243"/>
              <a:ext cx="1217596" cy="4668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Patition2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7B443CB-B2D8-47B8-B1CD-4B99714ABCC7}"/>
                </a:ext>
              </a:extLst>
            </p:cNvPr>
            <p:cNvSpPr txBox="1"/>
            <p:nvPr/>
          </p:nvSpPr>
          <p:spPr>
            <a:xfrm>
              <a:off x="5678905" y="2122989"/>
              <a:ext cx="7964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Map-1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B88B9B-64F8-4B04-999B-00E1DB49295D}"/>
              </a:ext>
            </a:extLst>
          </p:cNvPr>
          <p:cNvGrpSpPr/>
          <p:nvPr/>
        </p:nvGrpSpPr>
        <p:grpSpPr>
          <a:xfrm>
            <a:off x="792492" y="4652205"/>
            <a:ext cx="3349592" cy="466826"/>
            <a:chOff x="5678905" y="2074243"/>
            <a:chExt cx="3349592" cy="46682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B54E1CB-5F8E-41CF-B432-AE3C99425295}"/>
                </a:ext>
              </a:extLst>
            </p:cNvPr>
            <p:cNvSpPr/>
            <p:nvPr/>
          </p:nvSpPr>
          <p:spPr>
            <a:xfrm>
              <a:off x="6593305" y="2074244"/>
              <a:ext cx="1217596" cy="4668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Patition1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22333A-91C3-4704-8151-465CA5F88372}"/>
                </a:ext>
              </a:extLst>
            </p:cNvPr>
            <p:cNvSpPr/>
            <p:nvPr/>
          </p:nvSpPr>
          <p:spPr>
            <a:xfrm>
              <a:off x="7810901" y="2074243"/>
              <a:ext cx="1217596" cy="4668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Patition2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D69A9A9-B2EB-4B0B-87A7-DE671EA913F2}"/>
                </a:ext>
              </a:extLst>
            </p:cNvPr>
            <p:cNvSpPr txBox="1"/>
            <p:nvPr/>
          </p:nvSpPr>
          <p:spPr>
            <a:xfrm>
              <a:off x="5678905" y="2122989"/>
              <a:ext cx="7964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Map-2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706A50B-26C8-41D7-AEE2-A718D822F135}"/>
              </a:ext>
            </a:extLst>
          </p:cNvPr>
          <p:cNvGrpSpPr/>
          <p:nvPr/>
        </p:nvGrpSpPr>
        <p:grpSpPr>
          <a:xfrm>
            <a:off x="797307" y="5345227"/>
            <a:ext cx="3349592" cy="466826"/>
            <a:chOff x="5678905" y="2074243"/>
            <a:chExt cx="3349592" cy="46682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75301CC-2CE7-4D93-A157-083E65256F11}"/>
                </a:ext>
              </a:extLst>
            </p:cNvPr>
            <p:cNvSpPr/>
            <p:nvPr/>
          </p:nvSpPr>
          <p:spPr>
            <a:xfrm>
              <a:off x="6593305" y="2074244"/>
              <a:ext cx="1217596" cy="4668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Patition1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8F974A3-DE0E-4890-A6D3-164B60E83EF6}"/>
                </a:ext>
              </a:extLst>
            </p:cNvPr>
            <p:cNvSpPr/>
            <p:nvPr/>
          </p:nvSpPr>
          <p:spPr>
            <a:xfrm>
              <a:off x="7810901" y="2074243"/>
              <a:ext cx="1217596" cy="4668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Patition2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C68C946-E24C-4817-833A-3F69C9AC5440}"/>
                </a:ext>
              </a:extLst>
            </p:cNvPr>
            <p:cNvSpPr txBox="1"/>
            <p:nvPr/>
          </p:nvSpPr>
          <p:spPr>
            <a:xfrm>
              <a:off x="5678905" y="2122989"/>
              <a:ext cx="7964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Map-3</a:t>
              </a:r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3EC6786-AAC6-40F7-90F3-F4FB9CD2995D}"/>
              </a:ext>
            </a:extLst>
          </p:cNvPr>
          <p:cNvCxnSpPr>
            <a:cxnSpLocks/>
            <a:stCxn id="4" idx="2"/>
            <a:endCxn id="58" idx="1"/>
          </p:cNvCxnSpPr>
          <p:nvPr/>
        </p:nvCxnSpPr>
        <p:spPr>
          <a:xfrm flipV="1">
            <a:off x="2331739" y="4213250"/>
            <a:ext cx="2414328" cy="180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C958AC8-16E5-4E43-A3C2-4492708BA34F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2315690" y="4303588"/>
            <a:ext cx="2318829" cy="348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9D36693-00DA-4B03-A45D-B40F46EA2B69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2320505" y="4372812"/>
            <a:ext cx="2411157" cy="972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7E88348-CD60-4335-9389-46986B70D1A9}"/>
              </a:ext>
            </a:extLst>
          </p:cNvPr>
          <p:cNvGrpSpPr/>
          <p:nvPr/>
        </p:nvGrpSpPr>
        <p:grpSpPr>
          <a:xfrm>
            <a:off x="4673085" y="5352143"/>
            <a:ext cx="5582633" cy="1371103"/>
            <a:chOff x="4562395" y="3856512"/>
            <a:chExt cx="6237150" cy="1844848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C358B6D-1572-42FA-BFC2-1B50BEA5ABEF}"/>
                </a:ext>
              </a:extLst>
            </p:cNvPr>
            <p:cNvSpPr/>
            <p:nvPr/>
          </p:nvSpPr>
          <p:spPr>
            <a:xfrm>
              <a:off x="4562395" y="4365052"/>
              <a:ext cx="1217596" cy="4668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Memory Buffer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13D3D62-B571-41B4-A129-FCE7FE077244}"/>
                </a:ext>
              </a:extLst>
            </p:cNvPr>
            <p:cNvSpPr/>
            <p:nvPr/>
          </p:nvSpPr>
          <p:spPr>
            <a:xfrm>
              <a:off x="6026230" y="3856512"/>
              <a:ext cx="1102092" cy="38019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Spill 1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2251566-1988-4A18-9A9A-37208B9DAAD6}"/>
                </a:ext>
              </a:extLst>
            </p:cNvPr>
            <p:cNvSpPr/>
            <p:nvPr/>
          </p:nvSpPr>
          <p:spPr>
            <a:xfrm>
              <a:off x="6010181" y="4373070"/>
              <a:ext cx="1102092" cy="38019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Spill 2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93A0C4D-EAC5-4C85-948C-060EA48DA684}"/>
                </a:ext>
              </a:extLst>
            </p:cNvPr>
            <p:cNvSpPr/>
            <p:nvPr/>
          </p:nvSpPr>
          <p:spPr>
            <a:xfrm>
              <a:off x="6031433" y="4874206"/>
              <a:ext cx="1059587" cy="35132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Spill …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64D2DCF-54B1-4AA6-9900-2F414CD4F2C7}"/>
                </a:ext>
              </a:extLst>
            </p:cNvPr>
            <p:cNvSpPr/>
            <p:nvPr/>
          </p:nvSpPr>
          <p:spPr>
            <a:xfrm>
              <a:off x="6046677" y="5321166"/>
              <a:ext cx="1102092" cy="38019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Spill 10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87C6032-C9F8-4DFA-99C6-9E856CEA90C4}"/>
                </a:ext>
              </a:extLst>
            </p:cNvPr>
            <p:cNvSpPr/>
            <p:nvPr/>
          </p:nvSpPr>
          <p:spPr>
            <a:xfrm>
              <a:off x="7402236" y="4409165"/>
              <a:ext cx="1318272" cy="56227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Merge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63C4876-00E9-4B56-BA1C-2B0FACDE01C9}"/>
                </a:ext>
              </a:extLst>
            </p:cNvPr>
            <p:cNvSpPr/>
            <p:nvPr/>
          </p:nvSpPr>
          <p:spPr>
            <a:xfrm>
              <a:off x="9326901" y="4445266"/>
              <a:ext cx="1102092" cy="38019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Reduce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F901533-50A6-45FC-989E-DFAEF60C8FD1}"/>
                </a:ext>
              </a:extLst>
            </p:cNvPr>
            <p:cNvSpPr txBox="1"/>
            <p:nvPr/>
          </p:nvSpPr>
          <p:spPr>
            <a:xfrm>
              <a:off x="9375006" y="4023361"/>
              <a:ext cx="1424539" cy="4969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Reduce 2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49016E60-C9A0-42D6-ACE8-B4141E8AB353}"/>
                </a:ext>
              </a:extLst>
            </p:cNvPr>
            <p:cNvCxnSpPr>
              <a:stCxn id="20" idx="3"/>
            </p:cNvCxnSpPr>
            <p:nvPr/>
          </p:nvCxnSpPr>
          <p:spPr>
            <a:xfrm flipV="1">
              <a:off x="5779991" y="4160513"/>
              <a:ext cx="230190" cy="437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FBB31D5-150E-4643-B263-1BFF0DDE8E42}"/>
                </a:ext>
              </a:extLst>
            </p:cNvPr>
            <p:cNvCxnSpPr>
              <a:stCxn id="20" idx="3"/>
              <a:endCxn id="22" idx="1"/>
            </p:cNvCxnSpPr>
            <p:nvPr/>
          </p:nvCxnSpPr>
          <p:spPr>
            <a:xfrm flipV="1">
              <a:off x="5779991" y="4563167"/>
              <a:ext cx="230190" cy="352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1E9C858-EA7D-495E-BEF9-99AEF2901E9A}"/>
                </a:ext>
              </a:extLst>
            </p:cNvPr>
            <p:cNvCxnSpPr>
              <a:stCxn id="20" idx="3"/>
              <a:endCxn id="23" idx="1"/>
            </p:cNvCxnSpPr>
            <p:nvPr/>
          </p:nvCxnSpPr>
          <p:spPr>
            <a:xfrm>
              <a:off x="5779991" y="4598465"/>
              <a:ext cx="251442" cy="4514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09DCF6BC-2548-4385-98E7-C05976D09EAF}"/>
                </a:ext>
              </a:extLst>
            </p:cNvPr>
            <p:cNvCxnSpPr>
              <a:stCxn id="20" idx="3"/>
              <a:endCxn id="24" idx="1"/>
            </p:cNvCxnSpPr>
            <p:nvPr/>
          </p:nvCxnSpPr>
          <p:spPr>
            <a:xfrm>
              <a:off x="5779991" y="4598465"/>
              <a:ext cx="266686" cy="9127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3BEC8460-8514-4E11-B702-7AED2C6D5321}"/>
                </a:ext>
              </a:extLst>
            </p:cNvPr>
            <p:cNvCxnSpPr>
              <a:stCxn id="21" idx="3"/>
            </p:cNvCxnSpPr>
            <p:nvPr/>
          </p:nvCxnSpPr>
          <p:spPr>
            <a:xfrm>
              <a:off x="7128322" y="4046609"/>
              <a:ext cx="214140" cy="4844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CD3B497C-F71B-4F72-A50B-6448D215F9FB}"/>
                </a:ext>
              </a:extLst>
            </p:cNvPr>
            <p:cNvCxnSpPr>
              <a:stCxn id="22" idx="3"/>
            </p:cNvCxnSpPr>
            <p:nvPr/>
          </p:nvCxnSpPr>
          <p:spPr>
            <a:xfrm>
              <a:off x="7112273" y="4563167"/>
              <a:ext cx="2301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3EF40B39-41A8-4D91-B8F1-2D6D7C0204EE}"/>
                </a:ext>
              </a:extLst>
            </p:cNvPr>
            <p:cNvCxnSpPr>
              <a:stCxn id="23" idx="3"/>
              <a:endCxn id="25" idx="1"/>
            </p:cNvCxnSpPr>
            <p:nvPr/>
          </p:nvCxnSpPr>
          <p:spPr>
            <a:xfrm flipV="1">
              <a:off x="7091020" y="4690302"/>
              <a:ext cx="311216" cy="3595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E166EF4F-46A1-429F-8AEC-CE07AEB7D24F}"/>
                </a:ext>
              </a:extLst>
            </p:cNvPr>
            <p:cNvCxnSpPr>
              <a:stCxn id="24" idx="3"/>
              <a:endCxn id="25" idx="1"/>
            </p:cNvCxnSpPr>
            <p:nvPr/>
          </p:nvCxnSpPr>
          <p:spPr>
            <a:xfrm flipV="1">
              <a:off x="7148769" y="4690302"/>
              <a:ext cx="253467" cy="820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B68AEDD1-6A39-46DC-9507-A6EE01F38FA9}"/>
                </a:ext>
              </a:extLst>
            </p:cNvPr>
            <p:cNvCxnSpPr>
              <a:stCxn id="25" idx="3"/>
              <a:endCxn id="26" idx="1"/>
            </p:cNvCxnSpPr>
            <p:nvPr/>
          </p:nvCxnSpPr>
          <p:spPr>
            <a:xfrm flipV="1">
              <a:off x="8720508" y="4635363"/>
              <a:ext cx="606393" cy="549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E03D16F-7AED-41ED-820C-2FE8141845F3}"/>
              </a:ext>
            </a:extLst>
          </p:cNvPr>
          <p:cNvGrpSpPr/>
          <p:nvPr/>
        </p:nvGrpSpPr>
        <p:grpSpPr>
          <a:xfrm>
            <a:off x="4746067" y="3688718"/>
            <a:ext cx="5324354" cy="1304237"/>
            <a:chOff x="4562395" y="3856512"/>
            <a:chExt cx="6237150" cy="1844848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83A5F99-A632-4E5D-8FE8-9500F421206E}"/>
                </a:ext>
              </a:extLst>
            </p:cNvPr>
            <p:cNvSpPr/>
            <p:nvPr/>
          </p:nvSpPr>
          <p:spPr>
            <a:xfrm>
              <a:off x="4562395" y="4365052"/>
              <a:ext cx="1217596" cy="4668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Memory Buffer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F20BED3-CD31-4CCF-A7E9-90E85423064F}"/>
                </a:ext>
              </a:extLst>
            </p:cNvPr>
            <p:cNvSpPr/>
            <p:nvPr/>
          </p:nvSpPr>
          <p:spPr>
            <a:xfrm>
              <a:off x="6026230" y="3856512"/>
              <a:ext cx="1102092" cy="38019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Spill 1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B7A0BBD-4627-4A23-A28E-2B71171B53B1}"/>
                </a:ext>
              </a:extLst>
            </p:cNvPr>
            <p:cNvSpPr/>
            <p:nvPr/>
          </p:nvSpPr>
          <p:spPr>
            <a:xfrm>
              <a:off x="6010181" y="4373070"/>
              <a:ext cx="1102092" cy="38019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Spill 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F83B1B1-B950-4559-907C-9D83C970EFEB}"/>
                </a:ext>
              </a:extLst>
            </p:cNvPr>
            <p:cNvSpPr/>
            <p:nvPr/>
          </p:nvSpPr>
          <p:spPr>
            <a:xfrm>
              <a:off x="6031433" y="4874206"/>
              <a:ext cx="1059587" cy="35132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Spill …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C6AF535-64B6-40B9-89C0-0574E7908980}"/>
                </a:ext>
              </a:extLst>
            </p:cNvPr>
            <p:cNvSpPr/>
            <p:nvPr/>
          </p:nvSpPr>
          <p:spPr>
            <a:xfrm>
              <a:off x="6046677" y="5321166"/>
              <a:ext cx="1102092" cy="38019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Spill 10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C45DD56-A1D0-4D56-A81F-FF902E4E407C}"/>
                </a:ext>
              </a:extLst>
            </p:cNvPr>
            <p:cNvSpPr/>
            <p:nvPr/>
          </p:nvSpPr>
          <p:spPr>
            <a:xfrm>
              <a:off x="7402236" y="4409165"/>
              <a:ext cx="1318272" cy="56227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Merge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E20F528-AFDB-4274-BE68-1E6035DADC81}"/>
                </a:ext>
              </a:extLst>
            </p:cNvPr>
            <p:cNvSpPr/>
            <p:nvPr/>
          </p:nvSpPr>
          <p:spPr>
            <a:xfrm>
              <a:off x="9326901" y="4445266"/>
              <a:ext cx="1102092" cy="38019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Reduce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6308789-0ACF-4876-BD98-8FAF538B9EA2}"/>
                </a:ext>
              </a:extLst>
            </p:cNvPr>
            <p:cNvSpPr txBox="1"/>
            <p:nvPr/>
          </p:nvSpPr>
          <p:spPr>
            <a:xfrm>
              <a:off x="9375006" y="4023360"/>
              <a:ext cx="14245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Reduce 1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2C10E82B-A9F6-46C4-A279-B6721061FEA6}"/>
                </a:ext>
              </a:extLst>
            </p:cNvPr>
            <p:cNvCxnSpPr>
              <a:stCxn id="58" idx="3"/>
            </p:cNvCxnSpPr>
            <p:nvPr/>
          </p:nvCxnSpPr>
          <p:spPr>
            <a:xfrm flipV="1">
              <a:off x="5779991" y="4160513"/>
              <a:ext cx="230190" cy="4379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54D243C7-3ED4-472B-8736-C68FA4C6165A}"/>
                </a:ext>
              </a:extLst>
            </p:cNvPr>
            <p:cNvCxnSpPr>
              <a:stCxn id="58" idx="3"/>
              <a:endCxn id="60" idx="1"/>
            </p:cNvCxnSpPr>
            <p:nvPr/>
          </p:nvCxnSpPr>
          <p:spPr>
            <a:xfrm flipV="1">
              <a:off x="5779991" y="4563167"/>
              <a:ext cx="230190" cy="352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E03D9974-DC0B-43E0-B578-1AC63DBC3F03}"/>
                </a:ext>
              </a:extLst>
            </p:cNvPr>
            <p:cNvCxnSpPr>
              <a:stCxn id="58" idx="3"/>
              <a:endCxn id="61" idx="1"/>
            </p:cNvCxnSpPr>
            <p:nvPr/>
          </p:nvCxnSpPr>
          <p:spPr>
            <a:xfrm>
              <a:off x="5779991" y="4598465"/>
              <a:ext cx="251442" cy="4514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C94567AC-6AE1-464F-ACD1-28406C05E5E5}"/>
                </a:ext>
              </a:extLst>
            </p:cNvPr>
            <p:cNvCxnSpPr>
              <a:stCxn id="58" idx="3"/>
              <a:endCxn id="62" idx="1"/>
            </p:cNvCxnSpPr>
            <p:nvPr/>
          </p:nvCxnSpPr>
          <p:spPr>
            <a:xfrm>
              <a:off x="5779991" y="4598465"/>
              <a:ext cx="266686" cy="9127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BF16A0C6-2C5A-4C2E-AF11-6237F816C247}"/>
                </a:ext>
              </a:extLst>
            </p:cNvPr>
            <p:cNvCxnSpPr>
              <a:stCxn id="59" idx="3"/>
            </p:cNvCxnSpPr>
            <p:nvPr/>
          </p:nvCxnSpPr>
          <p:spPr>
            <a:xfrm>
              <a:off x="7128322" y="4046609"/>
              <a:ext cx="214140" cy="4844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15409C5C-A007-49E3-AB48-E8DB3B6E08AD}"/>
                </a:ext>
              </a:extLst>
            </p:cNvPr>
            <p:cNvCxnSpPr>
              <a:stCxn id="60" idx="3"/>
            </p:cNvCxnSpPr>
            <p:nvPr/>
          </p:nvCxnSpPr>
          <p:spPr>
            <a:xfrm>
              <a:off x="7112273" y="4563167"/>
              <a:ext cx="2301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DE0EBBBE-BDEF-4092-A151-CE03ECDC8215}"/>
                </a:ext>
              </a:extLst>
            </p:cNvPr>
            <p:cNvCxnSpPr>
              <a:stCxn id="61" idx="3"/>
              <a:endCxn id="63" idx="1"/>
            </p:cNvCxnSpPr>
            <p:nvPr/>
          </p:nvCxnSpPr>
          <p:spPr>
            <a:xfrm flipV="1">
              <a:off x="7091020" y="4690302"/>
              <a:ext cx="311216" cy="3595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CA734E6C-7F25-4718-8EE2-33C7CC80B4E8}"/>
                </a:ext>
              </a:extLst>
            </p:cNvPr>
            <p:cNvCxnSpPr>
              <a:stCxn id="62" idx="3"/>
              <a:endCxn id="63" idx="1"/>
            </p:cNvCxnSpPr>
            <p:nvPr/>
          </p:nvCxnSpPr>
          <p:spPr>
            <a:xfrm flipV="1">
              <a:off x="7148769" y="4690302"/>
              <a:ext cx="253467" cy="8209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ABFE2EE7-DC45-45DA-BD9A-AAFB44CF8431}"/>
                </a:ext>
              </a:extLst>
            </p:cNvPr>
            <p:cNvCxnSpPr>
              <a:stCxn id="63" idx="3"/>
              <a:endCxn id="64" idx="1"/>
            </p:cNvCxnSpPr>
            <p:nvPr/>
          </p:nvCxnSpPr>
          <p:spPr>
            <a:xfrm flipV="1">
              <a:off x="8720508" y="4635363"/>
              <a:ext cx="606393" cy="549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18CAD12B-45FE-44A6-AC8C-06F165F0782C}"/>
              </a:ext>
            </a:extLst>
          </p:cNvPr>
          <p:cNvCxnSpPr>
            <a:stCxn id="5" idx="3"/>
            <a:endCxn id="20" idx="1"/>
          </p:cNvCxnSpPr>
          <p:nvPr/>
        </p:nvCxnSpPr>
        <p:spPr>
          <a:xfrm>
            <a:off x="4158133" y="4160513"/>
            <a:ext cx="514952" cy="1743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17F58B8F-D1B1-4EF9-BC8D-102581C357CD}"/>
              </a:ext>
            </a:extLst>
          </p:cNvPr>
          <p:cNvCxnSpPr>
            <a:stCxn id="14" idx="3"/>
            <a:endCxn id="20" idx="1"/>
          </p:cNvCxnSpPr>
          <p:nvPr/>
        </p:nvCxnSpPr>
        <p:spPr>
          <a:xfrm>
            <a:off x="4142084" y="4885618"/>
            <a:ext cx="531001" cy="1017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0C334A0E-1700-41D5-B48A-E34F24364C67}"/>
              </a:ext>
            </a:extLst>
          </p:cNvPr>
          <p:cNvCxnSpPr>
            <a:stCxn id="18" idx="3"/>
            <a:endCxn id="20" idx="1"/>
          </p:cNvCxnSpPr>
          <p:nvPr/>
        </p:nvCxnSpPr>
        <p:spPr>
          <a:xfrm>
            <a:off x="4146899" y="5578640"/>
            <a:ext cx="526186" cy="324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0644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B5772-1DAA-448F-81DA-B3B9B599A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Combiner in sort/shuffle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A0690-0035-42C6-9544-459AB4757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Generally in a MapReduce job, data is collected in the Map phase and later aggregated in reduce phase. </a:t>
            </a:r>
          </a:p>
          <a:p>
            <a:r>
              <a:rPr lang="en-US" dirty="0"/>
              <a:t>By specifying a combiner function in MapReduce you can aggregate data at the Map phase also.</a:t>
            </a:r>
          </a:p>
          <a:p>
            <a:r>
              <a:rPr lang="en-US" dirty="0"/>
              <a:t>You can specify in the MapReduce driver using </a:t>
            </a:r>
            <a:r>
              <a:rPr lang="en-US" dirty="0" err="1"/>
              <a:t>job.setCombinerClass</a:t>
            </a:r>
            <a:r>
              <a:rPr lang="en-US" dirty="0"/>
              <a:t>(</a:t>
            </a:r>
            <a:r>
              <a:rPr lang="en-US" dirty="0" err="1"/>
              <a:t>youcombiner.class</a:t>
            </a:r>
            <a:r>
              <a:rPr lang="en-US" dirty="0"/>
              <a:t>);</a:t>
            </a:r>
          </a:p>
          <a:p>
            <a:r>
              <a:rPr lang="en-US" dirty="0"/>
              <a:t>Combiner is mini-reducer(implements the Reducer interface’s reduce() method)</a:t>
            </a:r>
          </a:p>
          <a:p>
            <a:r>
              <a:rPr lang="en-US" dirty="0"/>
              <a:t>Works for some jobs.</a:t>
            </a:r>
          </a:p>
          <a:p>
            <a:r>
              <a:rPr lang="en-US" dirty="0"/>
              <a:t>Example: wordcount</a:t>
            </a:r>
          </a:p>
          <a:p>
            <a:pPr marL="0" indent="0">
              <a:buNone/>
            </a:pPr>
            <a:r>
              <a:rPr lang="en-US" dirty="0"/>
              <a:t>Map-1: (the 1) (the 1), (the1) –combiner-&gt; (the, 3)</a:t>
            </a:r>
          </a:p>
          <a:p>
            <a:pPr marL="0" indent="0">
              <a:buNone/>
            </a:pPr>
            <a:r>
              <a:rPr lang="en-US" dirty="0"/>
              <a:t>Map-2: (the 1)(the 1) -&gt; combiner (the, 2)  </a:t>
            </a:r>
          </a:p>
          <a:p>
            <a:pPr marL="0" indent="0">
              <a:buNone/>
            </a:pPr>
            <a:r>
              <a:rPr lang="en-US" dirty="0"/>
              <a:t>Reduce (the 5 ) </a:t>
            </a:r>
          </a:p>
        </p:txBody>
      </p:sp>
    </p:spTree>
    <p:extLst>
      <p:ext uri="{BB962C8B-B14F-4D97-AF65-F5344CB8AC3E}">
        <p14:creationId xmlns:p14="http://schemas.microsoft.com/office/powerpoint/2010/main" val="21001680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D173A-91A7-4BD0-AEF2-31A6F4477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Hadoop MapReduce jobs and tasks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59236-4F15-433E-8A36-58316E50B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3507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B5ECB-D125-4742-8DFA-7E6CB798E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 jobs and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CAAA73-A8D4-4872-B5AB-2FE41A05C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 </a:t>
            </a:r>
            <a:r>
              <a:rPr lang="en-US" b="1" i="1" dirty="0"/>
              <a:t>job</a:t>
            </a:r>
            <a:r>
              <a:rPr lang="en-US" b="1" dirty="0"/>
              <a:t> is a ‘full program’ </a:t>
            </a:r>
          </a:p>
          <a:p>
            <a:pPr marL="0" indent="0">
              <a:buNone/>
            </a:pPr>
            <a:r>
              <a:rPr lang="en-US" dirty="0"/>
              <a:t>– A complete execution of Mappers and Reducers over a dataset </a:t>
            </a:r>
          </a:p>
          <a:p>
            <a:r>
              <a:rPr lang="en-US" b="1" dirty="0"/>
              <a:t>A </a:t>
            </a:r>
            <a:r>
              <a:rPr lang="en-US" b="1" i="1" dirty="0"/>
              <a:t>task</a:t>
            </a:r>
            <a:r>
              <a:rPr lang="en-US" b="1" dirty="0"/>
              <a:t> is the execution of a single Mapper or Reducer over a slice of data </a:t>
            </a:r>
          </a:p>
        </p:txBody>
      </p:sp>
    </p:spTree>
    <p:extLst>
      <p:ext uri="{BB962C8B-B14F-4D97-AF65-F5344CB8AC3E}">
        <p14:creationId xmlns:p14="http://schemas.microsoft.com/office/powerpoint/2010/main" val="24677350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804F8-DB91-49BE-AE66-5C5D2C654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 v1 and v2 (1)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86EFF-560A-4AA7-BD87-0DE519717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/>
              <a:t>MapReduce v1 ( MRv1  or  Classic MapReduce ) </a:t>
            </a:r>
          </a:p>
          <a:p>
            <a:pPr marL="0" indent="0">
              <a:buNone/>
            </a:pPr>
            <a:r>
              <a:rPr lang="en-US" dirty="0"/>
              <a:t>– Uses a </a:t>
            </a:r>
            <a:r>
              <a:rPr lang="en-US" dirty="0" err="1"/>
              <a:t>JobTracker</a:t>
            </a:r>
            <a:r>
              <a:rPr lang="en-US" dirty="0"/>
              <a:t>/</a:t>
            </a:r>
            <a:r>
              <a:rPr lang="en-US" dirty="0" err="1"/>
              <a:t>TaskTracker</a:t>
            </a:r>
            <a:r>
              <a:rPr lang="en-US" dirty="0"/>
              <a:t> architecture </a:t>
            </a:r>
          </a:p>
          <a:p>
            <a:pPr marL="0" indent="0">
              <a:buNone/>
            </a:pPr>
            <a:r>
              <a:rPr lang="en-US" dirty="0"/>
              <a:t>– One </a:t>
            </a:r>
            <a:r>
              <a:rPr lang="en-US" dirty="0" err="1"/>
              <a:t>JobTracker</a:t>
            </a:r>
            <a:r>
              <a:rPr lang="en-US" dirty="0"/>
              <a:t> per cluster – limits cluster size to about 4000 nodes </a:t>
            </a:r>
          </a:p>
          <a:p>
            <a:pPr marL="0" indent="0">
              <a:buNone/>
            </a:pPr>
            <a:r>
              <a:rPr lang="en-US" dirty="0"/>
              <a:t>– </a:t>
            </a:r>
            <a:r>
              <a:rPr lang="en-US" i="1" dirty="0"/>
              <a:t>Slots</a:t>
            </a:r>
            <a:r>
              <a:rPr lang="en-US" dirty="0"/>
              <a:t> on slave nodes designated for Map or Reduce tasks </a:t>
            </a:r>
          </a:p>
          <a:p>
            <a:r>
              <a:rPr lang="en-US" dirty="0"/>
              <a:t> </a:t>
            </a:r>
            <a:r>
              <a:rPr lang="en-US" b="1" dirty="0"/>
              <a:t>MapReduce v2 ( MRv2 ) </a:t>
            </a:r>
          </a:p>
          <a:p>
            <a:pPr marL="0" indent="0">
              <a:buNone/>
            </a:pPr>
            <a:r>
              <a:rPr lang="en-US" dirty="0"/>
              <a:t>– Built on top of YARN (Yet Another Resource </a:t>
            </a:r>
            <a:r>
              <a:rPr lang="en-US" dirty="0" err="1"/>
              <a:t>Negotitor</a:t>
            </a:r>
            <a:r>
              <a:rPr lang="en-US" dirty="0"/>
              <a:t>) </a:t>
            </a:r>
          </a:p>
          <a:p>
            <a:pPr marL="0" indent="0">
              <a:buNone/>
            </a:pPr>
            <a:r>
              <a:rPr lang="en-US" dirty="0"/>
              <a:t>– Uses </a:t>
            </a:r>
            <a:r>
              <a:rPr lang="en-US" dirty="0" err="1"/>
              <a:t>ResourceManager</a:t>
            </a:r>
            <a:r>
              <a:rPr lang="en-US" dirty="0"/>
              <a:t>/</a:t>
            </a:r>
            <a:r>
              <a:rPr lang="en-US" dirty="0" err="1"/>
              <a:t>NodeManager</a:t>
            </a:r>
            <a:r>
              <a:rPr lang="en-US" dirty="0"/>
              <a:t> architecture </a:t>
            </a:r>
          </a:p>
          <a:p>
            <a:pPr marL="0" indent="0">
              <a:buNone/>
            </a:pPr>
            <a:r>
              <a:rPr lang="en-US" dirty="0"/>
              <a:t>– Increases scalability of cluster </a:t>
            </a:r>
          </a:p>
          <a:p>
            <a:pPr marL="0" indent="0">
              <a:buNone/>
            </a:pPr>
            <a:r>
              <a:rPr lang="en-US" dirty="0"/>
              <a:t>– Node resources can be used for any type of task </a:t>
            </a:r>
          </a:p>
          <a:p>
            <a:pPr marL="0" indent="0">
              <a:buNone/>
            </a:pPr>
            <a:r>
              <a:rPr lang="en-US" dirty="0"/>
              <a:t>– Improves cluster utilization </a:t>
            </a:r>
          </a:p>
          <a:p>
            <a:pPr marL="0" indent="0">
              <a:buNone/>
            </a:pPr>
            <a:r>
              <a:rPr lang="en-US" dirty="0"/>
              <a:t>– Support for non/MR jobs </a:t>
            </a:r>
          </a:p>
        </p:txBody>
      </p:sp>
    </p:spTree>
    <p:extLst>
      <p:ext uri="{BB962C8B-B14F-4D97-AF65-F5344CB8AC3E}">
        <p14:creationId xmlns:p14="http://schemas.microsoft.com/office/powerpoint/2010/main" val="39336329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804B1-5B1C-44DC-A651-E248B4936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MapReduce v1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B771E-9CB4-4DCF-97B3-7C0664B51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JobTracker</a:t>
            </a:r>
            <a:r>
              <a:rPr lang="en-US" dirty="0"/>
              <a:t> – one per cluster </a:t>
            </a:r>
          </a:p>
          <a:p>
            <a:pPr marL="0" indent="0">
              <a:buNone/>
            </a:pPr>
            <a:r>
              <a:rPr lang="en-US" dirty="0"/>
              <a:t>– Manages MapReduce jobs, distributes individual tasks to </a:t>
            </a:r>
          </a:p>
          <a:p>
            <a:r>
              <a:rPr lang="en-US" dirty="0" err="1"/>
              <a:t>TaskTrackers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– </a:t>
            </a:r>
            <a:r>
              <a:rPr lang="en-US" dirty="0" err="1"/>
              <a:t>TaskTracker</a:t>
            </a:r>
            <a:r>
              <a:rPr lang="en-US" dirty="0"/>
              <a:t> – one per slave node </a:t>
            </a:r>
          </a:p>
          <a:p>
            <a:pPr marL="0" indent="0">
              <a:buNone/>
            </a:pPr>
            <a:r>
              <a:rPr lang="en-US" dirty="0"/>
              <a:t>– Starts and monitors individual Map and Reduce tasks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92E163-E037-410F-A49D-3BC7EF596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167" y="4557237"/>
            <a:ext cx="4462361" cy="193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3715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5B5AD-F8CA-4FB1-868B-121311977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Cluster Configuration: HDFS + MapReduce v1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9923ABE-3112-4A07-AB48-95E2181229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6788" y="2180685"/>
            <a:ext cx="7954994" cy="458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8273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62C09-8906-4185-8CDD-8F6A1F157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 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ACF4C-18C3-4621-BC59-6E1482909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ResourceManager</a:t>
            </a:r>
            <a:r>
              <a:rPr lang="en-US" dirty="0"/>
              <a:t> – one per cluster </a:t>
            </a:r>
          </a:p>
          <a:p>
            <a:pPr marL="0" indent="0">
              <a:buNone/>
            </a:pPr>
            <a:r>
              <a:rPr lang="en-US" dirty="0"/>
              <a:t>– Starts </a:t>
            </a:r>
            <a:r>
              <a:rPr lang="en-US" dirty="0" err="1"/>
              <a:t>ApplicationMasters</a:t>
            </a:r>
            <a:r>
              <a:rPr lang="en-US" dirty="0"/>
              <a:t>, allocates resources on slave nodes </a:t>
            </a:r>
          </a:p>
          <a:p>
            <a:r>
              <a:rPr lang="en-US" dirty="0"/>
              <a:t> </a:t>
            </a:r>
            <a:r>
              <a:rPr lang="en-US" dirty="0" err="1"/>
              <a:t>ApplicationMaster</a:t>
            </a:r>
            <a:r>
              <a:rPr lang="en-US" dirty="0"/>
              <a:t> – one per job </a:t>
            </a:r>
          </a:p>
          <a:p>
            <a:pPr marL="0" indent="0">
              <a:buNone/>
            </a:pPr>
            <a:r>
              <a:rPr lang="en-US" dirty="0"/>
              <a:t>– Requests resources, manages individual Map and Reduce tasks </a:t>
            </a:r>
          </a:p>
          <a:p>
            <a:r>
              <a:rPr lang="en-US" dirty="0" err="1"/>
              <a:t>NodeManager</a:t>
            </a:r>
            <a:r>
              <a:rPr lang="en-US" dirty="0"/>
              <a:t> – one per slave node </a:t>
            </a:r>
          </a:p>
          <a:p>
            <a:pPr marL="0" indent="0">
              <a:buNone/>
            </a:pPr>
            <a:r>
              <a:rPr lang="en-US" dirty="0"/>
              <a:t>– Manages resources on individual slave nodes </a:t>
            </a:r>
          </a:p>
          <a:p>
            <a:r>
              <a:rPr lang="en-US" dirty="0" err="1"/>
              <a:t>JobHistory</a:t>
            </a:r>
            <a:r>
              <a:rPr lang="en-US" dirty="0"/>
              <a:t> – one per cluster </a:t>
            </a:r>
          </a:p>
          <a:p>
            <a:pPr marL="0" indent="0">
              <a:buNone/>
            </a:pPr>
            <a:r>
              <a:rPr lang="en-US" dirty="0"/>
              <a:t>– Archives jobs’ metrics and metadata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DDB795-2EFA-4008-BDEA-FBF564447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6595" y="5203125"/>
            <a:ext cx="3526988" cy="128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4629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FC090-9E3C-4CF4-A29C-8639AF4DF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7974"/>
          </a:xfrm>
        </p:spPr>
        <p:txBody>
          <a:bodyPr>
            <a:normAutofit fontScale="90000"/>
          </a:bodyPr>
          <a:lstStyle/>
          <a:p>
            <a:r>
              <a:rPr lang="en-US" dirty="0"/>
              <a:t>Basic Cluster Configuration: HDFS + MapReduce v2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DDD75F-E9A7-48F2-80C3-4D97D77CE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7794" y="1394547"/>
            <a:ext cx="8605576" cy="498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7938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146E6-7316-4B0B-98E4-18E8142A3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Job on a MapReduce v1 Cluster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E2CAD0-7FCD-497B-ABE7-388DE6BC57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5428" y="2467082"/>
            <a:ext cx="7362359" cy="413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700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29CD6-F6A1-45F8-A10D-F9C6C2203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MapReduce Stages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112E4-1767-47C6-8C91-FCD44E53A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</a:t>
            </a:r>
            <a:r>
              <a:rPr lang="en-US" b="1" dirty="0"/>
              <a:t>Map</a:t>
            </a:r>
          </a:p>
          <a:p>
            <a:pPr marL="0" indent="0">
              <a:buNone/>
            </a:pPr>
            <a:r>
              <a:rPr lang="en-US" dirty="0"/>
              <a:t>– Each Map task (typically) operates on a single HDFS block  (splits)</a:t>
            </a:r>
          </a:p>
          <a:p>
            <a:pPr marL="0" indent="0">
              <a:buNone/>
            </a:pPr>
            <a:r>
              <a:rPr lang="en-US" dirty="0"/>
              <a:t>– Map tasks (usually) run on the node where the block is stored (data locality) a list of key/value pairs. </a:t>
            </a:r>
          </a:p>
          <a:p>
            <a:r>
              <a:rPr lang="en-US" dirty="0"/>
              <a:t> </a:t>
            </a:r>
            <a:r>
              <a:rPr lang="en-US" b="1" dirty="0"/>
              <a:t>Shuffle and Sort  </a:t>
            </a:r>
          </a:p>
          <a:p>
            <a:pPr marL="0" indent="0">
              <a:buNone/>
            </a:pPr>
            <a:r>
              <a:rPr lang="en-US" dirty="0"/>
              <a:t>– Sorts and consolidates intermediate data from mappers </a:t>
            </a:r>
          </a:p>
          <a:p>
            <a:pPr marL="0" indent="0">
              <a:buNone/>
            </a:pPr>
            <a:r>
              <a:rPr lang="en-US" dirty="0"/>
              <a:t>– Happens after Map tasks and before Reduce tasks</a:t>
            </a:r>
          </a:p>
          <a:p>
            <a:r>
              <a:rPr lang="en-US" dirty="0"/>
              <a:t> </a:t>
            </a:r>
            <a:r>
              <a:rPr lang="en-US" b="1" dirty="0"/>
              <a:t>Reduce</a:t>
            </a:r>
          </a:p>
          <a:p>
            <a:pPr marL="0" indent="0">
              <a:buNone/>
            </a:pPr>
            <a:r>
              <a:rPr lang="en-US" dirty="0"/>
              <a:t>– Operates on shuffled/sorted intermediate data (Map task output) </a:t>
            </a:r>
          </a:p>
          <a:p>
            <a:pPr marL="0" indent="0">
              <a:buNone/>
            </a:pPr>
            <a:r>
              <a:rPr lang="en-US" dirty="0"/>
              <a:t>– Produces final output </a:t>
            </a:r>
          </a:p>
        </p:txBody>
      </p:sp>
    </p:spTree>
    <p:extLst>
      <p:ext uri="{BB962C8B-B14F-4D97-AF65-F5344CB8AC3E}">
        <p14:creationId xmlns:p14="http://schemas.microsoft.com/office/powerpoint/2010/main" val="1323053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14637-8992-4843-9864-9F9C2BDBE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Job on a MapReduce v2 Cluster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BA3CAB-4F32-4005-B193-D58AC763F2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4164" y="1392173"/>
            <a:ext cx="8787865" cy="491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0500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1525F-2DB7-42C7-AC60-F4185174C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Data: Mapper Data Locality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C890D-4BAB-4833-9EF5-F96AC5ADA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87253" cy="4351338"/>
          </a:xfrm>
        </p:spPr>
        <p:txBody>
          <a:bodyPr>
            <a:normAutofit/>
          </a:bodyPr>
          <a:lstStyle/>
          <a:p>
            <a:r>
              <a:rPr lang="en-US" dirty="0"/>
              <a:t>When possible, Map tasks run on a node where the block of data to be processed is stored locally </a:t>
            </a:r>
          </a:p>
          <a:p>
            <a:r>
              <a:rPr lang="en-US" dirty="0"/>
              <a:t>Otherwise, the Map task will transfer the data across the network and then process that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718E68-4D4C-4972-AF12-916FE564E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7471" y="1210417"/>
            <a:ext cx="5857834" cy="480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700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32569-E891-466B-8AA3-E6A762199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Data: Intermediate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929CA-7D93-4FAD-8E0B-9B7F58EA4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351338"/>
          </a:xfrm>
        </p:spPr>
        <p:txBody>
          <a:bodyPr/>
          <a:lstStyle/>
          <a:p>
            <a:r>
              <a:rPr lang="en-US" dirty="0"/>
              <a:t>Map task intermediate data is stored on the local disk (not HDFS)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2FD710-7A25-49FC-A328-617C726F5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655" y="1416551"/>
            <a:ext cx="6252667" cy="515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357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0F2F9-3B7E-4913-BC08-0C76D913F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Data: sort and shuffle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84186-2C04-4486-A59F-2C15C5881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0272" cy="4351338"/>
          </a:xfrm>
        </p:spPr>
        <p:txBody>
          <a:bodyPr>
            <a:normAutofit/>
          </a:bodyPr>
          <a:lstStyle/>
          <a:p>
            <a:r>
              <a:rPr lang="en-US" dirty="0"/>
              <a:t>Intermediate data is transferred across the network to the Reducers </a:t>
            </a:r>
          </a:p>
          <a:p>
            <a:r>
              <a:rPr lang="en-US" dirty="0"/>
              <a:t>Reducers write their output to HDFS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EF6131-04BD-4D1A-AF51-797A152A5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813" y="1503300"/>
            <a:ext cx="5631004" cy="478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550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F2CDC-9B18-4AE9-B2A9-27666C28E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Shuffle and Sort a Bottleneck?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5D5B4-2A33-4CA6-8896-737D309B5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It appears that the shuffle and sort phase is a bottleneck </a:t>
            </a:r>
          </a:p>
          <a:p>
            <a:pPr marL="0" indent="0">
              <a:buNone/>
            </a:pPr>
            <a:r>
              <a:rPr lang="en-US" dirty="0"/>
              <a:t>– The reduce method in the Reducers cannot start until all Mappers have finished </a:t>
            </a:r>
          </a:p>
          <a:p>
            <a:r>
              <a:rPr lang="en-US" b="1" dirty="0"/>
              <a:t>In practice, Hadoop will start to transfer data from Mappers to Reducers as soon as the Mappers finish work </a:t>
            </a:r>
          </a:p>
          <a:p>
            <a:pPr marL="0" indent="0">
              <a:buNone/>
            </a:pPr>
            <a:r>
              <a:rPr lang="en-US" dirty="0"/>
              <a:t>– This avoids a huge amount of data transfer starting as soon as the last Mapper finishes </a:t>
            </a:r>
          </a:p>
          <a:p>
            <a:pPr marL="0" indent="0">
              <a:buNone/>
            </a:pPr>
            <a:r>
              <a:rPr lang="en-US" dirty="0"/>
              <a:t>– The reduce method still does not start until all intermediate data has been transferred and sorted </a:t>
            </a:r>
          </a:p>
        </p:txBody>
      </p:sp>
    </p:spTree>
    <p:extLst>
      <p:ext uri="{BB962C8B-B14F-4D97-AF65-F5344CB8AC3E}">
        <p14:creationId xmlns:p14="http://schemas.microsoft.com/office/powerpoint/2010/main" val="7072325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0067A-67A4-41AC-B0B7-7558ED9B2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a Slow Mapper a Bottleneck?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069E7-57AB-4362-ADFC-E92111686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It is possible for one Map task to run more slowly than the others </a:t>
            </a:r>
          </a:p>
          <a:p>
            <a:pPr marL="0" indent="0">
              <a:buNone/>
            </a:pPr>
            <a:r>
              <a:rPr lang="en-US" dirty="0"/>
              <a:t>– Perhaps due to faulty hardware, or just a very slow machine </a:t>
            </a:r>
          </a:p>
          <a:p>
            <a:r>
              <a:rPr lang="en-US" b="1" dirty="0"/>
              <a:t>It would appear that this would create a bottleneck </a:t>
            </a:r>
          </a:p>
          <a:p>
            <a:pPr marL="0" indent="0">
              <a:buNone/>
            </a:pPr>
            <a:r>
              <a:rPr lang="en-US" dirty="0"/>
              <a:t>– The reduce method in the Reducer cannot start until every Mapper has finished </a:t>
            </a:r>
          </a:p>
          <a:p>
            <a:r>
              <a:rPr lang="en-US" b="1" dirty="0"/>
              <a:t>Hadoop uses </a:t>
            </a:r>
            <a:r>
              <a:rPr lang="en-US" b="1" i="1" dirty="0"/>
              <a:t>speculative execution</a:t>
            </a:r>
            <a:r>
              <a:rPr lang="en-US" b="1" dirty="0"/>
              <a:t> to mitigate against this </a:t>
            </a:r>
          </a:p>
          <a:p>
            <a:pPr marL="0" indent="0">
              <a:buNone/>
            </a:pPr>
            <a:r>
              <a:rPr lang="en-US" dirty="0"/>
              <a:t>– If a Mapper appears to be running significantly more slowly than the others, a new instance of the Mapper will be started on another machine, operating on the same data a new task attempt for the same task </a:t>
            </a:r>
          </a:p>
          <a:p>
            <a:pPr marL="0" indent="0">
              <a:buNone/>
            </a:pPr>
            <a:r>
              <a:rPr lang="en-US" dirty="0"/>
              <a:t>– The results of the first Mapper to finish will be used </a:t>
            </a:r>
          </a:p>
          <a:p>
            <a:pPr marL="0" indent="0">
              <a:buNone/>
            </a:pPr>
            <a:r>
              <a:rPr lang="en-US" dirty="0"/>
              <a:t>– Hadoop will kill off the Mapper which is still running </a:t>
            </a:r>
          </a:p>
        </p:txBody>
      </p:sp>
    </p:spTree>
    <p:extLst>
      <p:ext uri="{BB962C8B-B14F-4D97-AF65-F5344CB8AC3E}">
        <p14:creationId xmlns:p14="http://schemas.microsoft.com/office/powerpoint/2010/main" val="5175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9041-68EE-400C-9AFB-D6D997A21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MapReduce Flow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24C40CA-481B-492D-B34E-20A9A86273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85467" y="1729373"/>
            <a:ext cx="740938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21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F07A9-A47C-47B8-83B4-D16DEAEF5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WordCount</a:t>
            </a:r>
            <a:r>
              <a:rPr lang="en-US" dirty="0"/>
              <a:t> example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F90628B-B4FC-41F8-8E72-0854FC1BB752}"/>
              </a:ext>
            </a:extLst>
          </p:cNvPr>
          <p:cNvSpPr/>
          <p:nvPr/>
        </p:nvSpPr>
        <p:spPr>
          <a:xfrm>
            <a:off x="378593" y="2622884"/>
            <a:ext cx="5083744" cy="12849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check the input and output specification of the job</a:t>
            </a:r>
          </a:p>
          <a:p>
            <a:r>
              <a:rPr lang="en-US" dirty="0"/>
              <a:t>compute the input values for the job</a:t>
            </a:r>
          </a:p>
          <a:p>
            <a:pPr algn="ctr"/>
            <a:r>
              <a:rPr lang="en-US" dirty="0"/>
              <a:t>…….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F1D7A1-9797-44F1-96EB-30AB1BDDC5C3}"/>
              </a:ext>
            </a:extLst>
          </p:cNvPr>
          <p:cNvSpPr txBox="1"/>
          <p:nvPr/>
        </p:nvSpPr>
        <p:spPr>
          <a:xfrm>
            <a:off x="668956" y="2069432"/>
            <a:ext cx="2136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data(HDFS file)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96D61B-3387-4FCC-9929-719B0DB95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430" y="2486244"/>
            <a:ext cx="2751531" cy="1558251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CE1F195F-9583-4B5B-868B-0CE956BA81B8}"/>
              </a:ext>
            </a:extLst>
          </p:cNvPr>
          <p:cNvSpPr/>
          <p:nvPr/>
        </p:nvSpPr>
        <p:spPr>
          <a:xfrm>
            <a:off x="5462337" y="3108960"/>
            <a:ext cx="298383" cy="721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5C0F38E-813E-41D4-A90D-5BC18A6648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3145161"/>
              </p:ext>
            </p:extLst>
          </p:nvPr>
        </p:nvGraphicFramePr>
        <p:xfrm>
          <a:off x="8802303" y="1847114"/>
          <a:ext cx="2324501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0441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914060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5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check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142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15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23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777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499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918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69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specification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75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861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241736"/>
                  </a:ext>
                </a:extLst>
              </a:tr>
            </a:tbl>
          </a:graphicData>
        </a:graphic>
      </p:graphicFrame>
      <p:sp>
        <p:nvSpPr>
          <p:cNvPr id="13" name="Arrow: Right 12">
            <a:extLst>
              <a:ext uri="{FF2B5EF4-FFF2-40B4-BE49-F238E27FC236}">
                <a16:creationId xmlns:a16="http://schemas.microsoft.com/office/drawing/2014/main" id="{DBAC58F8-CBF8-4D65-A584-44B05B7810BF}"/>
              </a:ext>
            </a:extLst>
          </p:cNvPr>
          <p:cNvSpPr/>
          <p:nvPr/>
        </p:nvSpPr>
        <p:spPr>
          <a:xfrm>
            <a:off x="8263288" y="3169119"/>
            <a:ext cx="539015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515D06-C93D-4E45-AC86-D352C5B05855}"/>
              </a:ext>
            </a:extLst>
          </p:cNvPr>
          <p:cNvSpPr txBox="1"/>
          <p:nvPr/>
        </p:nvSpPr>
        <p:spPr>
          <a:xfrm>
            <a:off x="9057373" y="1434164"/>
            <a:ext cx="197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(HDFS)</a:t>
            </a:r>
          </a:p>
        </p:txBody>
      </p:sp>
    </p:spTree>
    <p:extLst>
      <p:ext uri="{BB962C8B-B14F-4D97-AF65-F5344CB8AC3E}">
        <p14:creationId xmlns:p14="http://schemas.microsoft.com/office/powerpoint/2010/main" val="2105923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F07A9-A47C-47B8-83B4-D16DEAEF5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WordCount</a:t>
            </a:r>
            <a:r>
              <a:rPr lang="en-US" dirty="0"/>
              <a:t> example (cont.)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F90628B-B4FC-41F8-8E72-0854FC1BB752}"/>
              </a:ext>
            </a:extLst>
          </p:cNvPr>
          <p:cNvSpPr/>
          <p:nvPr/>
        </p:nvSpPr>
        <p:spPr>
          <a:xfrm>
            <a:off x="378593" y="1915425"/>
            <a:ext cx="5083744" cy="12849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check the input and output specification of the job</a:t>
            </a:r>
          </a:p>
          <a:p>
            <a:r>
              <a:rPr lang="en-US" dirty="0"/>
              <a:t>compute the input values for the job</a:t>
            </a:r>
          </a:p>
          <a:p>
            <a:pPr algn="ctr"/>
            <a:r>
              <a:rPr lang="en-US" dirty="0"/>
              <a:t>…….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F1D7A1-9797-44F1-96EB-30AB1BDDC5C3}"/>
              </a:ext>
            </a:extLst>
          </p:cNvPr>
          <p:cNvSpPr txBox="1"/>
          <p:nvPr/>
        </p:nvSpPr>
        <p:spPr>
          <a:xfrm>
            <a:off x="668956" y="1361973"/>
            <a:ext cx="2136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data(HDFS file)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5C0F38E-813E-41D4-A90D-5BC18A6648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528559"/>
              </p:ext>
            </p:extLst>
          </p:nvPr>
        </p:nvGraphicFramePr>
        <p:xfrm>
          <a:off x="8802303" y="323022"/>
          <a:ext cx="2324501" cy="3720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0441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914060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382656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check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5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142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15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23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777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specification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499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918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69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7599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55DF70F-0E7C-4CCB-BE76-586F3624C0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25966"/>
              </p:ext>
            </p:extLst>
          </p:nvPr>
        </p:nvGraphicFramePr>
        <p:xfrm>
          <a:off x="378594" y="4393934"/>
          <a:ext cx="3991276" cy="23908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9120">
                  <a:extLst>
                    <a:ext uri="{9D8B030D-6E8A-4147-A177-3AD203B41FA5}">
                      <a16:colId xmlns:a16="http://schemas.microsoft.com/office/drawing/2014/main" val="2440261833"/>
                    </a:ext>
                  </a:extLst>
                </a:gridCol>
                <a:gridCol w="3412156">
                  <a:extLst>
                    <a:ext uri="{9D8B030D-6E8A-4147-A177-3AD203B41FA5}">
                      <a16:colId xmlns:a16="http://schemas.microsoft.com/office/drawing/2014/main" val="3219077967"/>
                    </a:ext>
                  </a:extLst>
                </a:gridCol>
              </a:tblGrid>
              <a:tr h="375562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776272"/>
                  </a:ext>
                </a:extLst>
              </a:tr>
              <a:tr h="752057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check the input and output specification of the job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530841"/>
                  </a:ext>
                </a:extLst>
              </a:tr>
              <a:tr h="623147"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compute the input values for the job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822254"/>
                  </a:ext>
                </a:extLst>
              </a:tr>
              <a:tr h="623147">
                <a:tc>
                  <a:txBody>
                    <a:bodyPr/>
                    <a:lstStyle/>
                    <a:p>
                      <a:r>
                        <a:rPr lang="en-US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933398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902746-7245-4D04-B625-14558466F917}"/>
              </a:ext>
            </a:extLst>
          </p:cNvPr>
          <p:cNvSpPr/>
          <p:nvPr/>
        </p:nvSpPr>
        <p:spPr>
          <a:xfrm>
            <a:off x="6096000" y="2492943"/>
            <a:ext cx="1868905" cy="356134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Mapper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F22F68E-D8F4-497D-A387-B5B778067414}"/>
              </a:ext>
            </a:extLst>
          </p:cNvPr>
          <p:cNvSpPr/>
          <p:nvPr/>
        </p:nvSpPr>
        <p:spPr>
          <a:xfrm>
            <a:off x="1390851" y="3532472"/>
            <a:ext cx="2310063" cy="4523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Record Reader</a:t>
            </a:r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086D2031-8580-437F-8201-441DEB044656}"/>
              </a:ext>
            </a:extLst>
          </p:cNvPr>
          <p:cNvSpPr/>
          <p:nvPr/>
        </p:nvSpPr>
        <p:spPr>
          <a:xfrm>
            <a:off x="6559826" y="3532472"/>
            <a:ext cx="1242391" cy="66184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Map()</a:t>
            </a:r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EB23DB0E-5E8E-4072-AF5E-F1F66BF3ECFF}"/>
              </a:ext>
            </a:extLst>
          </p:cNvPr>
          <p:cNvSpPr/>
          <p:nvPr/>
        </p:nvSpPr>
        <p:spPr>
          <a:xfrm>
            <a:off x="6559826" y="4665647"/>
            <a:ext cx="1242391" cy="66184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Map()</a:t>
            </a:r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2BC94094-36C3-4176-AA44-158DF74BB776}"/>
              </a:ext>
            </a:extLst>
          </p:cNvPr>
          <p:cNvSpPr/>
          <p:nvPr/>
        </p:nvSpPr>
        <p:spPr>
          <a:xfrm>
            <a:off x="2468880" y="3984859"/>
            <a:ext cx="45719" cy="3684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9D53CAF-5DC3-47A3-A362-F5E8D3002D8F}"/>
              </a:ext>
            </a:extLst>
          </p:cNvPr>
          <p:cNvSpPr/>
          <p:nvPr/>
        </p:nvSpPr>
        <p:spPr>
          <a:xfrm>
            <a:off x="2482127" y="3207942"/>
            <a:ext cx="45719" cy="3684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5D89B7D-D6CC-495B-83AE-7834F23717BB}"/>
              </a:ext>
            </a:extLst>
          </p:cNvPr>
          <p:cNvCxnSpPr/>
          <p:nvPr/>
        </p:nvCxnSpPr>
        <p:spPr>
          <a:xfrm flipV="1">
            <a:off x="4417943" y="3984859"/>
            <a:ext cx="2141883" cy="11337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07C5184-9B16-462F-9A50-58AE66074FAB}"/>
              </a:ext>
            </a:extLst>
          </p:cNvPr>
          <p:cNvCxnSpPr>
            <a:endCxn id="16" idx="1"/>
          </p:cNvCxnSpPr>
          <p:nvPr/>
        </p:nvCxnSpPr>
        <p:spPr>
          <a:xfrm flipV="1">
            <a:off x="4369870" y="4996568"/>
            <a:ext cx="2189956" cy="842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7ACF8B2D-4E07-4DFA-9954-DE708D920D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114887"/>
              </p:ext>
            </p:extLst>
          </p:nvPr>
        </p:nvGraphicFramePr>
        <p:xfrm>
          <a:off x="8954703" y="3931922"/>
          <a:ext cx="2324501" cy="29806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0441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914060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538514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142882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15171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23020"/>
                  </a:ext>
                </a:extLst>
              </a:tr>
              <a:tr h="420281">
                <a:tc>
                  <a:txBody>
                    <a:bodyPr/>
                    <a:lstStyle/>
                    <a:p>
                      <a:r>
                        <a:rPr lang="en-US" dirty="0"/>
                        <a:t>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777977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69743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75996"/>
                  </a:ext>
                </a:extLst>
              </a:tr>
            </a:tbl>
          </a:graphicData>
        </a:graphic>
      </p:graphicFrame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30F8FE8-CEB5-40F9-95D1-B2117920FF14}"/>
              </a:ext>
            </a:extLst>
          </p:cNvPr>
          <p:cNvCxnSpPr/>
          <p:nvPr/>
        </p:nvCxnSpPr>
        <p:spPr>
          <a:xfrm flipV="1">
            <a:off x="7802217" y="2653748"/>
            <a:ext cx="1078396" cy="1187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2130B4F-E725-4FFA-A81C-879664773123}"/>
              </a:ext>
            </a:extLst>
          </p:cNvPr>
          <p:cNvCxnSpPr>
            <a:stCxn id="16" idx="3"/>
          </p:cNvCxnSpPr>
          <p:nvPr/>
        </p:nvCxnSpPr>
        <p:spPr>
          <a:xfrm>
            <a:off x="7802217" y="4996568"/>
            <a:ext cx="1152486" cy="673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DD59F5C-AFB5-4EFA-9E18-ECC485BB5773}"/>
              </a:ext>
            </a:extLst>
          </p:cNvPr>
          <p:cNvSpPr txBox="1"/>
          <p:nvPr/>
        </p:nvSpPr>
        <p:spPr>
          <a:xfrm>
            <a:off x="8575307" y="0"/>
            <a:ext cx="314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Memory and local file system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9D23442-E6D3-44CE-803C-3BBF1425A84C}"/>
              </a:ext>
            </a:extLst>
          </p:cNvPr>
          <p:cNvSpPr txBox="1"/>
          <p:nvPr/>
        </p:nvSpPr>
        <p:spPr>
          <a:xfrm>
            <a:off x="5759726" y="1329905"/>
            <a:ext cx="3389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3097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F07A9-A47C-47B8-83B4-D16DEAEF5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114" y="37471"/>
            <a:ext cx="10515600" cy="1325563"/>
          </a:xfrm>
        </p:spPr>
        <p:txBody>
          <a:bodyPr/>
          <a:lstStyle/>
          <a:p>
            <a:r>
              <a:rPr lang="en-US" dirty="0" err="1"/>
              <a:t>WordCount</a:t>
            </a:r>
            <a:r>
              <a:rPr lang="en-US" dirty="0"/>
              <a:t> example (cont.)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5C0F38E-813E-41D4-A90D-5BC18A6648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5125541"/>
              </p:ext>
            </p:extLst>
          </p:nvPr>
        </p:nvGraphicFramePr>
        <p:xfrm>
          <a:off x="313084" y="323022"/>
          <a:ext cx="2281030" cy="3720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4064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896966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382656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check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5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142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15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23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777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specification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499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918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69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75996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902746-7245-4D04-B625-14558466F917}"/>
              </a:ext>
            </a:extLst>
          </p:cNvPr>
          <p:cNvSpPr/>
          <p:nvPr/>
        </p:nvSpPr>
        <p:spPr>
          <a:xfrm>
            <a:off x="9356055" y="1817080"/>
            <a:ext cx="1868905" cy="356134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086D2031-8580-437F-8201-441DEB044656}"/>
              </a:ext>
            </a:extLst>
          </p:cNvPr>
          <p:cNvSpPr/>
          <p:nvPr/>
        </p:nvSpPr>
        <p:spPr>
          <a:xfrm>
            <a:off x="9819881" y="2856609"/>
            <a:ext cx="1242391" cy="66184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reduce()</a:t>
            </a:r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EB23DB0E-5E8E-4072-AF5E-F1F66BF3ECFF}"/>
              </a:ext>
            </a:extLst>
          </p:cNvPr>
          <p:cNvSpPr/>
          <p:nvPr/>
        </p:nvSpPr>
        <p:spPr>
          <a:xfrm>
            <a:off x="9819881" y="3989784"/>
            <a:ext cx="1242391" cy="66184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reduce()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7ACF8B2D-4E07-4DFA-9954-DE708D920D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5746045"/>
              </p:ext>
            </p:extLst>
          </p:nvPr>
        </p:nvGraphicFramePr>
        <p:xfrm>
          <a:off x="422414" y="3931922"/>
          <a:ext cx="2219773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895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872878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538514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142882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15171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23020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777977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69743"/>
                  </a:ext>
                </a:extLst>
              </a:tr>
              <a:tr h="308009"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75996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0FCFFABC-F0C4-4E96-ACD3-92CEE896FE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0227653"/>
              </p:ext>
            </p:extLst>
          </p:nvPr>
        </p:nvGraphicFramePr>
        <p:xfrm>
          <a:off x="4934779" y="1091735"/>
          <a:ext cx="186890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3998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734907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5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check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142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15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23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777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499019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3C24B0E6-FB79-4E75-9129-B61509E0EA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41687"/>
              </p:ext>
            </p:extLst>
          </p:nvPr>
        </p:nvGraphicFramePr>
        <p:xfrm>
          <a:off x="4830417" y="4559077"/>
          <a:ext cx="2330725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4218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916507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29237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918923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69743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specification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75996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1,1,1,1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861517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241736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9A7F8BD-C9C5-4078-8F44-D05BAF6DF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416" y="3234674"/>
            <a:ext cx="1021676" cy="9944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057CB3-6C5B-42C3-AFC1-4BB08EA0598F}"/>
              </a:ext>
            </a:extLst>
          </p:cNvPr>
          <p:cNvSpPr txBox="1"/>
          <p:nvPr/>
        </p:nvSpPr>
        <p:spPr>
          <a:xfrm>
            <a:off x="3012664" y="2776389"/>
            <a:ext cx="1750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Shuffle &amp; sort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0E33CA3-4ACB-456B-9B8F-1BA8085BCF91}"/>
              </a:ext>
            </a:extLst>
          </p:cNvPr>
          <p:cNvCxnSpPr>
            <a:endCxn id="15" idx="1"/>
          </p:cNvCxnSpPr>
          <p:nvPr/>
        </p:nvCxnSpPr>
        <p:spPr>
          <a:xfrm>
            <a:off x="6902726" y="2594113"/>
            <a:ext cx="2917155" cy="593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350223-2F7A-4C3A-845B-DA5C6EF33D0C}"/>
              </a:ext>
            </a:extLst>
          </p:cNvPr>
          <p:cNvCxnSpPr/>
          <p:nvPr/>
        </p:nvCxnSpPr>
        <p:spPr>
          <a:xfrm flipV="1">
            <a:off x="7195930" y="4320704"/>
            <a:ext cx="2623951" cy="1473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D650AEF-F29D-4E61-A465-F43C3FDF9178}"/>
              </a:ext>
            </a:extLst>
          </p:cNvPr>
          <p:cNvSpPr txBox="1"/>
          <p:nvPr/>
        </p:nvSpPr>
        <p:spPr>
          <a:xfrm>
            <a:off x="422414" y="49693"/>
            <a:ext cx="2708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Outputs from map()</a:t>
            </a:r>
          </a:p>
        </p:txBody>
      </p:sp>
    </p:spTree>
    <p:extLst>
      <p:ext uri="{BB962C8B-B14F-4D97-AF65-F5344CB8AC3E}">
        <p14:creationId xmlns:p14="http://schemas.microsoft.com/office/powerpoint/2010/main" val="2525226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F07A9-A47C-47B8-83B4-D16DEAEF5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04" y="37472"/>
            <a:ext cx="12816510" cy="860834"/>
          </a:xfrm>
        </p:spPr>
        <p:txBody>
          <a:bodyPr/>
          <a:lstStyle/>
          <a:p>
            <a:r>
              <a:rPr lang="en-US" dirty="0" err="1"/>
              <a:t>WordCount</a:t>
            </a:r>
            <a:r>
              <a:rPr lang="en-US" dirty="0"/>
              <a:t> example (cont.)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4902746-7245-4D04-B625-14558466F917}"/>
              </a:ext>
            </a:extLst>
          </p:cNvPr>
          <p:cNvSpPr/>
          <p:nvPr/>
        </p:nvSpPr>
        <p:spPr>
          <a:xfrm>
            <a:off x="4784025" y="1817080"/>
            <a:ext cx="1868905" cy="356134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5" name="Arrow: Pentagon 14">
            <a:extLst>
              <a:ext uri="{FF2B5EF4-FFF2-40B4-BE49-F238E27FC236}">
                <a16:creationId xmlns:a16="http://schemas.microsoft.com/office/drawing/2014/main" id="{086D2031-8580-437F-8201-441DEB044656}"/>
              </a:ext>
            </a:extLst>
          </p:cNvPr>
          <p:cNvSpPr/>
          <p:nvPr/>
        </p:nvSpPr>
        <p:spPr>
          <a:xfrm>
            <a:off x="5247851" y="2856609"/>
            <a:ext cx="1242391" cy="66184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reduce()</a:t>
            </a:r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EB23DB0E-5E8E-4072-AF5E-F1F66BF3ECFF}"/>
              </a:ext>
            </a:extLst>
          </p:cNvPr>
          <p:cNvSpPr/>
          <p:nvPr/>
        </p:nvSpPr>
        <p:spPr>
          <a:xfrm>
            <a:off x="5247851" y="3989784"/>
            <a:ext cx="1242391" cy="661841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reduce()</a:t>
            </a:r>
          </a:p>
        </p:txBody>
      </p: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0FCFFABC-F0C4-4E96-ACD3-92CEE896FE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791131"/>
              </p:ext>
            </p:extLst>
          </p:nvPr>
        </p:nvGraphicFramePr>
        <p:xfrm>
          <a:off x="680802" y="1091735"/>
          <a:ext cx="186890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3998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734907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5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check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142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15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23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777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499019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3C24B0E6-FB79-4E75-9129-B61509E0EA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235481"/>
              </p:ext>
            </p:extLst>
          </p:nvPr>
        </p:nvGraphicFramePr>
        <p:xfrm>
          <a:off x="576440" y="4559077"/>
          <a:ext cx="2330725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4218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916507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29237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918923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69743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specification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75996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1,1,1,1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861517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241736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0E33CA3-4ACB-456B-9B8F-1BA8085BCF91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594114" y="2564296"/>
            <a:ext cx="2653737" cy="6232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350223-2F7A-4C3A-845B-DA5C6EF33D0C}"/>
              </a:ext>
            </a:extLst>
          </p:cNvPr>
          <p:cNvCxnSpPr>
            <a:cxnSpLocks/>
          </p:cNvCxnSpPr>
          <p:nvPr/>
        </p:nvCxnSpPr>
        <p:spPr>
          <a:xfrm flipV="1">
            <a:off x="2941953" y="4462670"/>
            <a:ext cx="2186638" cy="1331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1526A84-FFA2-46CC-992D-B93B962D3207}"/>
              </a:ext>
            </a:extLst>
          </p:cNvPr>
          <p:cNvSpPr txBox="1"/>
          <p:nvPr/>
        </p:nvSpPr>
        <p:spPr>
          <a:xfrm>
            <a:off x="795129" y="3989784"/>
            <a:ext cx="2464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Shuffle&amp;sort</a:t>
            </a:r>
            <a:r>
              <a:rPr lang="en-US" dirty="0"/>
              <a:t> outputs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3A9FE225-BB25-46D2-AD95-7AEF9BA85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7594132"/>
              </p:ext>
            </p:extLst>
          </p:nvPr>
        </p:nvGraphicFramePr>
        <p:xfrm>
          <a:off x="7810520" y="1229225"/>
          <a:ext cx="186890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3998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734907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5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check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142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515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423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7777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499019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EB2D3D17-B56D-46BB-826B-DDD787CC72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9302092"/>
              </p:ext>
            </p:extLst>
          </p:nvPr>
        </p:nvGraphicFramePr>
        <p:xfrm>
          <a:off x="7810513" y="4448088"/>
          <a:ext cx="2330725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4218">
                  <a:extLst>
                    <a:ext uri="{9D8B030D-6E8A-4147-A177-3AD203B41FA5}">
                      <a16:colId xmlns:a16="http://schemas.microsoft.com/office/drawing/2014/main" val="994232595"/>
                    </a:ext>
                  </a:extLst>
                </a:gridCol>
                <a:gridCol w="916507">
                  <a:extLst>
                    <a:ext uri="{9D8B030D-6E8A-4147-A177-3AD203B41FA5}">
                      <a16:colId xmlns:a16="http://schemas.microsoft.com/office/drawing/2014/main" val="3625925154"/>
                    </a:ext>
                  </a:extLst>
                </a:gridCol>
              </a:tblGrid>
              <a:tr h="29237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9509238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of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918923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69743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specification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0175996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861517"/>
                  </a:ext>
                </a:extLst>
              </a:tr>
              <a:tr h="292376">
                <a:tc>
                  <a:txBody>
                    <a:bodyPr/>
                    <a:lstStyle/>
                    <a:p>
                      <a:r>
                        <a:rPr lang="en-US" dirty="0"/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24173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C34330C-A83D-4557-A74C-9BE521180495}"/>
              </a:ext>
            </a:extLst>
          </p:cNvPr>
          <p:cNvSpPr txBox="1"/>
          <p:nvPr/>
        </p:nvSpPr>
        <p:spPr>
          <a:xfrm>
            <a:off x="7603435" y="581437"/>
            <a:ext cx="368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Final outputs to HDFS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D4E22D5-1DBE-48AD-8C6B-549363179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8404" y="963535"/>
            <a:ext cx="1043813" cy="1402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0383675-8BE0-4ED8-AA4D-7AD7442B4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894" y="4233522"/>
            <a:ext cx="1153688" cy="14025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DCFE55C-86BF-444B-9CBE-2369C6516A07}"/>
              </a:ext>
            </a:extLst>
          </p:cNvPr>
          <p:cNvCxnSpPr>
            <a:stCxn id="15" idx="3"/>
          </p:cNvCxnSpPr>
          <p:nvPr/>
        </p:nvCxnSpPr>
        <p:spPr>
          <a:xfrm flipV="1">
            <a:off x="6490242" y="2763078"/>
            <a:ext cx="1320271" cy="424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F904F92-0738-4620-BD0D-56CE92EC461B}"/>
              </a:ext>
            </a:extLst>
          </p:cNvPr>
          <p:cNvCxnSpPr/>
          <p:nvPr/>
        </p:nvCxnSpPr>
        <p:spPr>
          <a:xfrm>
            <a:off x="6490242" y="4308613"/>
            <a:ext cx="1282158" cy="10698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542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3632</TotalTime>
  <Words>2466</Words>
  <Application>Microsoft Office PowerPoint</Application>
  <PresentationFormat>Widescreen</PresentationFormat>
  <Paragraphs>482</Paragraphs>
  <Slides>45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Arial Unicode MS</vt:lpstr>
      <vt:lpstr>Calibri</vt:lpstr>
      <vt:lpstr>Calibri Light</vt:lpstr>
      <vt:lpstr>Verdana</vt:lpstr>
      <vt:lpstr>Office Theme</vt:lpstr>
      <vt:lpstr>INFS 774 Big Data Analytics</vt:lpstr>
      <vt:lpstr>Introduction to MapReduce</vt:lpstr>
      <vt:lpstr>Features of MapReduce </vt:lpstr>
      <vt:lpstr>Key MapReduce Stages </vt:lpstr>
      <vt:lpstr>The MapReduce Flow </vt:lpstr>
      <vt:lpstr>WordCount example</vt:lpstr>
      <vt:lpstr>WordCount example (cont.)</vt:lpstr>
      <vt:lpstr>WordCount example (cont.)</vt:lpstr>
      <vt:lpstr>WordCount example (cont.)</vt:lpstr>
      <vt:lpstr>Mappers</vt:lpstr>
      <vt:lpstr>MapReduce: The Mapper (1)</vt:lpstr>
      <vt:lpstr>MapReduce: The Mapper (2) </vt:lpstr>
      <vt:lpstr>Example Mapper: Upper Case Mapper </vt:lpstr>
      <vt:lpstr>Example Mapper: ‘Explode’ Mapper</vt:lpstr>
      <vt:lpstr>Example Mapper: ‘Filter’ Mapper </vt:lpstr>
      <vt:lpstr>Example Mapper: Changing Keyspaces </vt:lpstr>
      <vt:lpstr>Example Mapper: Identity Mapper </vt:lpstr>
      <vt:lpstr>Reducers</vt:lpstr>
      <vt:lpstr>The Reducer</vt:lpstr>
      <vt:lpstr>Example Reducer: Sum Reducer </vt:lpstr>
      <vt:lpstr>Example Reducer: Average Reducer </vt:lpstr>
      <vt:lpstr>Example Reducer: Identity Reducer </vt:lpstr>
      <vt:lpstr>Key Points </vt:lpstr>
      <vt:lpstr>Another MapReduce Example</vt:lpstr>
      <vt:lpstr>Another MapReduce Example (cont.)</vt:lpstr>
      <vt:lpstr>Another MapReduce Example (cont.)</vt:lpstr>
      <vt:lpstr>Another MapReduce Example (cont.)</vt:lpstr>
      <vt:lpstr>Another MapReduce Example (cont.)</vt:lpstr>
      <vt:lpstr>Sort&amp;shuffle (mappers side)</vt:lpstr>
      <vt:lpstr>Sort&amp;shuffle (reducers side)</vt:lpstr>
      <vt:lpstr>Combiner in sort/shuffle</vt:lpstr>
      <vt:lpstr>Hadoop MapReduce jobs and tasks </vt:lpstr>
      <vt:lpstr>MapReduce jobs and tasks</vt:lpstr>
      <vt:lpstr>MapReduce v1 and v2 (1) </vt:lpstr>
      <vt:lpstr> MapReduce v1</vt:lpstr>
      <vt:lpstr>Basic Cluster Configuration: HDFS + MapReduce v1 </vt:lpstr>
      <vt:lpstr>MapReduce V2</vt:lpstr>
      <vt:lpstr>Basic Cluster Configuration: HDFS + MapReduce v2 </vt:lpstr>
      <vt:lpstr>Running a Job on a MapReduce v1 Cluster</vt:lpstr>
      <vt:lpstr>Running a Job on a MapReduce v2 Cluster</vt:lpstr>
      <vt:lpstr>Job Data: Mapper Data Locality </vt:lpstr>
      <vt:lpstr>Job Data: Intermediate data</vt:lpstr>
      <vt:lpstr>Job Data: sort and shuffle</vt:lpstr>
      <vt:lpstr>Is Shuffle and Sort a Bottleneck? </vt:lpstr>
      <vt:lpstr>Is a Slow Mapper a Bottleneck?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INFS 774 Big Data Analytics</dc:title>
  <dc:creator>Huanxue Guo</dc:creator>
  <cp:lastModifiedBy>Liu, Jun</cp:lastModifiedBy>
  <cp:revision>77</cp:revision>
  <dcterms:created xsi:type="dcterms:W3CDTF">2019-05-21T01:38:35Z</dcterms:created>
  <dcterms:modified xsi:type="dcterms:W3CDTF">2020-06-03T00:28:33Z</dcterms:modified>
</cp:coreProperties>
</file>